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54" r:id="rId2"/>
    <p:sldId id="364" r:id="rId3"/>
    <p:sldId id="443" r:id="rId4"/>
    <p:sldId id="444" r:id="rId5"/>
    <p:sldId id="446" r:id="rId6"/>
    <p:sldId id="483" r:id="rId7"/>
    <p:sldId id="456" r:id="rId8"/>
    <p:sldId id="449" r:id="rId9"/>
    <p:sldId id="448" r:id="rId10"/>
    <p:sldId id="450" r:id="rId11"/>
    <p:sldId id="457" r:id="rId12"/>
    <p:sldId id="401" r:id="rId13"/>
    <p:sldId id="429" r:id="rId14"/>
    <p:sldId id="460" r:id="rId15"/>
    <p:sldId id="461" r:id="rId16"/>
    <p:sldId id="462" r:id="rId17"/>
    <p:sldId id="463" r:id="rId18"/>
    <p:sldId id="464" r:id="rId19"/>
    <p:sldId id="458" r:id="rId20"/>
    <p:sldId id="465" r:id="rId21"/>
    <p:sldId id="466" r:id="rId22"/>
    <p:sldId id="467" r:id="rId23"/>
    <p:sldId id="468" r:id="rId24"/>
    <p:sldId id="469" r:id="rId25"/>
    <p:sldId id="470" r:id="rId26"/>
    <p:sldId id="471" r:id="rId27"/>
    <p:sldId id="472" r:id="rId28"/>
    <p:sldId id="459" r:id="rId29"/>
    <p:sldId id="473" r:id="rId30"/>
    <p:sldId id="480" r:id="rId31"/>
    <p:sldId id="474" r:id="rId32"/>
    <p:sldId id="476" r:id="rId33"/>
    <p:sldId id="477" r:id="rId34"/>
    <p:sldId id="478" r:id="rId35"/>
    <p:sldId id="335" r:id="rId36"/>
    <p:sldId id="432" r:id="rId37"/>
    <p:sldId id="479" r:id="rId38"/>
    <p:sldId id="481" r:id="rId39"/>
    <p:sldId id="482" r:id="rId40"/>
    <p:sldId id="350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F47"/>
    <a:srgbClr val="FFC000"/>
    <a:srgbClr val="B12725"/>
    <a:srgbClr val="05BAC8"/>
    <a:srgbClr val="21AB82"/>
    <a:srgbClr val="F14124"/>
    <a:srgbClr val="5DCEAF"/>
    <a:srgbClr val="1A92A2"/>
    <a:srgbClr val="F69230"/>
    <a:srgbClr val="5EC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8" autoAdjust="0"/>
    <p:restoredTop sz="99264" autoAdjust="0"/>
  </p:normalViewPr>
  <p:slideViewPr>
    <p:cSldViewPr snapToGrid="0">
      <p:cViewPr varScale="1">
        <p:scale>
          <a:sx n="86" d="100"/>
          <a:sy n="86" d="100"/>
        </p:scale>
        <p:origin x="-571" y="-86"/>
      </p:cViewPr>
      <p:guideLst>
        <p:guide orient="horz" pos="1008"/>
        <p:guide orient="horz" pos="2295"/>
        <p:guide pos="5138"/>
        <p:guide pos="2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-3125" y="-72"/>
      </p:cViewPr>
      <p:guideLst>
        <p:guide orient="horz" pos="3060"/>
        <p:guide pos="218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120A5-4A67-4FE3-88DC-4D39C10A9633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9405E-56FB-4548-9000-B985792C10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980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D8D3007C-0BBF-4CAD-B02F-7664B804665F}" type="datetimeFigureOut">
              <a:rPr lang="zh-CN" altLang="en-US" smtClean="0"/>
              <a:t>2018/3/7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8927DC7C-EA85-41EA-BE8E-3BC04B9579CE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9708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40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9</a:t>
            </a:fld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0800000">
            <a:off x="0" y="4457700"/>
            <a:ext cx="6076710" cy="2400300"/>
          </a:xfrm>
          <a:prstGeom prst="rect">
            <a:avLst/>
          </a:prstGeom>
          <a:gradFill flip="none" rotWithShape="1">
            <a:gsLst>
              <a:gs pos="0">
                <a:srgbClr val="163048">
                  <a:alpha val="50000"/>
                </a:srgbClr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6076709" y="4457700"/>
            <a:ext cx="6115291" cy="2400300"/>
          </a:xfrm>
          <a:prstGeom prst="rect">
            <a:avLst/>
          </a:prstGeom>
          <a:gradFill flip="none" rotWithShape="1">
            <a:gsLst>
              <a:gs pos="0">
                <a:srgbClr val="163048">
                  <a:alpha val="50000"/>
                </a:srgbClr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2" y="0"/>
            <a:ext cx="6115291" cy="6858000"/>
          </a:xfrm>
          <a:prstGeom prst="rect">
            <a:avLst/>
          </a:prstGeom>
          <a:gradFill flip="none" rotWithShape="1">
            <a:gsLst>
              <a:gs pos="0">
                <a:srgbClr val="163048">
                  <a:alpha val="30000"/>
                </a:srgbClr>
              </a:gs>
              <a:gs pos="100000">
                <a:srgbClr val="0A172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二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1691680" y="0"/>
            <a:ext cx="0" cy="68732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1691680" y="1265519"/>
            <a:ext cx="10500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五边形 11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08402043"/>
              </p:ext>
            </p:extLst>
          </p:nvPr>
        </p:nvGraphicFramePr>
        <p:xfrm>
          <a:off x="0" y="1265519"/>
          <a:ext cx="1691640" cy="44373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40"/>
              </a:tblGrid>
              <a:tr h="1085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竞争格局</a:t>
                      </a:r>
                    </a:p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需求分析</a:t>
                      </a:r>
                      <a:endParaRPr lang="zh-CN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4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需求对比</a:t>
                      </a:r>
                      <a:endParaRPr lang="zh-CN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9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分析总结</a:t>
                      </a:r>
                      <a:endParaRPr lang="zh-CN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第二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89598281"/>
              </p:ext>
            </p:extLst>
          </p:nvPr>
        </p:nvGraphicFramePr>
        <p:xfrm>
          <a:off x="-1" y="1265519"/>
          <a:ext cx="1691640" cy="44373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40"/>
              </a:tblGrid>
              <a:tr h="1085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竞争格局</a:t>
                      </a:r>
                    </a:p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需求分析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4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需求对比</a:t>
                      </a:r>
                      <a:endParaRPr lang="zh-CN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9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分析总结</a:t>
                      </a:r>
                      <a:endParaRPr lang="zh-CN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直接连接符 12"/>
          <p:cNvCxnSpPr/>
          <p:nvPr userDrawn="1"/>
        </p:nvCxnSpPr>
        <p:spPr>
          <a:xfrm>
            <a:off x="1691680" y="0"/>
            <a:ext cx="0" cy="68732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1691680" y="1265519"/>
            <a:ext cx="10500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 userDrawn="1"/>
        </p:nvSpPr>
        <p:spPr>
          <a:xfrm>
            <a:off x="-1" y="1420459"/>
            <a:ext cx="1691680" cy="78818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2">
                    <a:lumMod val="25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直角三角形 9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五边形 11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7668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第一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1691680" y="0"/>
            <a:ext cx="0" cy="68732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1691680" y="1265519"/>
            <a:ext cx="10500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直角三角形 24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6" name="五边形 25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89062067"/>
              </p:ext>
            </p:extLst>
          </p:nvPr>
        </p:nvGraphicFramePr>
        <p:xfrm>
          <a:off x="0" y="1265519"/>
          <a:ext cx="1691640" cy="44373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40"/>
              </a:tblGrid>
              <a:tr h="1085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竞争格局</a:t>
                      </a:r>
                    </a:p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需求分析</a:t>
                      </a:r>
                      <a:endParaRPr lang="zh-CN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4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需求对比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9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分析总结</a:t>
                      </a:r>
                      <a:endParaRPr lang="zh-CN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第一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 userDrawn="1"/>
        </p:nvCxnSpPr>
        <p:spPr>
          <a:xfrm>
            <a:off x="1691680" y="0"/>
            <a:ext cx="0" cy="687322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 flipH="1">
            <a:off x="1691680" y="1265519"/>
            <a:ext cx="10500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直角三角形 24"/>
          <p:cNvSpPr/>
          <p:nvPr userDrawn="1"/>
        </p:nvSpPr>
        <p:spPr>
          <a:xfrm flipH="1">
            <a:off x="11277600" y="6019801"/>
            <a:ext cx="950294" cy="853427"/>
          </a:xfrm>
          <a:prstGeom prst="rtTriangle">
            <a:avLst/>
          </a:prstGeom>
          <a:solidFill>
            <a:srgbClr val="152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6" name="五边形 25"/>
          <p:cNvSpPr/>
          <p:nvPr userDrawn="1"/>
        </p:nvSpPr>
        <p:spPr>
          <a:xfrm flipH="1">
            <a:off x="11382166" y="6369172"/>
            <a:ext cx="986607" cy="504056"/>
          </a:xfrm>
          <a:prstGeom prst="homePlate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fld id="{170C0C04-E408-48A9-82A4-3716296300DE}" type="slidenum">
              <a:rPr lang="zh-CN" altLang="en-US" sz="180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‹#›</a:t>
            </a:fld>
            <a:endParaRPr lang="zh-CN" altLang="en-US" kern="0" dirty="0">
              <a:solidFill>
                <a:sysClr val="window" lastClr="FFFFFF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83727448"/>
              </p:ext>
            </p:extLst>
          </p:nvPr>
        </p:nvGraphicFramePr>
        <p:xfrm>
          <a:off x="0" y="1265519"/>
          <a:ext cx="1691640" cy="44373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1640"/>
              </a:tblGrid>
              <a:tr h="10858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竞争格局</a:t>
                      </a:r>
                    </a:p>
                    <a:p>
                      <a:pPr algn="ctr"/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585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需求分析</a:t>
                      </a:r>
                      <a:endParaRPr lang="zh-CN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47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需求对比</a:t>
                      </a:r>
                      <a:endParaRPr lang="zh-CN" altLang="en-US" sz="1600" dirty="0">
                        <a:solidFill>
                          <a:schemeClr val="bg1">
                            <a:lumMod val="5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09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分析总结</a:t>
                      </a:r>
                      <a:endParaRPr lang="zh-CN" altLang="en-US" sz="16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965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9" r:id="rId5"/>
    <p:sldLayoutId id="2147483653" r:id="rId6"/>
    <p:sldLayoutId id="2147483660" r:id="rId7"/>
    <p:sldLayoutId id="2147483658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31472" y="2145479"/>
            <a:ext cx="54864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spc="3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直播竞品分析</a:t>
            </a:r>
            <a:endParaRPr lang="zh-CN" altLang="en-US" sz="6000" b="1" spc="3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5947156" y="515424"/>
            <a:ext cx="244488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用户需求分析</a:t>
            </a:r>
            <a:endParaRPr lang="zh-CN" altLang="en-US" sz="2935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1"/>
          <p:cNvSpPr txBox="1"/>
          <p:nvPr/>
        </p:nvSpPr>
        <p:spPr>
          <a:xfrm>
            <a:off x="2117569" y="1347063"/>
            <a:ext cx="995606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二</a:t>
            </a:r>
            <a:r>
              <a:rPr lang="zh-CN" altLang="en-US" sz="2400" dirty="0" smtClean="0">
                <a:solidFill>
                  <a:schemeClr val="bg1"/>
                </a:solidFill>
              </a:rPr>
              <a:t>、用户需求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观</a:t>
            </a:r>
            <a:r>
              <a:rPr lang="zh-CN" altLang="en-US" b="1" dirty="0" smtClean="0">
                <a:solidFill>
                  <a:schemeClr val="bg1"/>
                </a:solidFill>
              </a:rPr>
              <a:t>众：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   </a:t>
            </a:r>
            <a:r>
              <a:rPr lang="zh-CN" altLang="en-US" dirty="0">
                <a:solidFill>
                  <a:schemeClr val="bg1"/>
                </a:solidFill>
              </a:rPr>
              <a:t> 观</a:t>
            </a:r>
            <a:r>
              <a:rPr lang="zh-CN" altLang="en-US" dirty="0" smtClean="0">
                <a:solidFill>
                  <a:schemeClr val="bg1"/>
                </a:solidFill>
              </a:rPr>
              <a:t>看直播的观众是多种多样的，不同类型的观众需求也各不相同，但大致可分为如下几点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          1.</a:t>
            </a:r>
            <a:r>
              <a:rPr lang="zh-CN" altLang="en-US" dirty="0" smtClean="0">
                <a:solidFill>
                  <a:schemeClr val="bg1"/>
                </a:solidFill>
              </a:rPr>
              <a:t>想学</a:t>
            </a:r>
            <a:r>
              <a:rPr lang="zh-CN" altLang="en-US" dirty="0">
                <a:solidFill>
                  <a:schemeClr val="bg1"/>
                </a:solidFill>
              </a:rPr>
              <a:t>习游</a:t>
            </a:r>
            <a:r>
              <a:rPr lang="zh-CN" altLang="en-US" dirty="0" smtClean="0">
                <a:solidFill>
                  <a:schemeClr val="bg1"/>
                </a:solidFill>
              </a:rPr>
              <a:t>戏、舞蹈、美</a:t>
            </a:r>
            <a:r>
              <a:rPr lang="zh-CN" altLang="en-US" dirty="0">
                <a:solidFill>
                  <a:schemeClr val="bg1"/>
                </a:solidFill>
              </a:rPr>
              <a:t>妆等技术，涨经验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    2.</a:t>
            </a:r>
            <a:r>
              <a:rPr lang="zh-CN" altLang="en-US" dirty="0" smtClean="0">
                <a:solidFill>
                  <a:schemeClr val="bg1"/>
                </a:solidFill>
              </a:rPr>
              <a:t>喜欢观</a:t>
            </a:r>
            <a:r>
              <a:rPr lang="zh-CN" altLang="en-US" dirty="0">
                <a:solidFill>
                  <a:schemeClr val="bg1"/>
                </a:solidFill>
              </a:rPr>
              <a:t>看美女</a:t>
            </a:r>
            <a:r>
              <a:rPr lang="zh-CN" altLang="en-US" dirty="0" smtClean="0">
                <a:solidFill>
                  <a:schemeClr val="bg1"/>
                </a:solidFill>
              </a:rPr>
              <a:t>，与美女互动。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          </a:t>
            </a:r>
            <a:r>
              <a:rPr lang="en-US" altLang="zh-CN" dirty="0" smtClean="0">
                <a:solidFill>
                  <a:schemeClr val="bg1"/>
                </a:solidFill>
              </a:rPr>
              <a:t>3.</a:t>
            </a:r>
            <a:r>
              <a:rPr lang="zh-CN" altLang="en-US" dirty="0" smtClean="0">
                <a:solidFill>
                  <a:schemeClr val="bg1"/>
                </a:solidFill>
              </a:rPr>
              <a:t>无聊寂寞，想找人互动聊天。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          </a:t>
            </a:r>
            <a:r>
              <a:rPr lang="zh-CN" altLang="en-US" dirty="0" smtClean="0">
                <a:solidFill>
                  <a:schemeClr val="bg1"/>
                </a:solidFill>
              </a:rPr>
              <a:t>以上需求并不完全独立，观众会同时存在多种需求。同时，</a:t>
            </a:r>
            <a:r>
              <a:rPr lang="zh-CN" altLang="en-US" dirty="0">
                <a:solidFill>
                  <a:schemeClr val="bg1"/>
                </a:solidFill>
              </a:rPr>
              <a:t>从主播观看人数</a:t>
            </a:r>
            <a:r>
              <a:rPr lang="zh-CN" altLang="en-US" dirty="0" smtClean="0">
                <a:solidFill>
                  <a:schemeClr val="bg1"/>
                </a:solidFill>
              </a:rPr>
              <a:t>和主播数量对比，可以发现（</a:t>
            </a:r>
            <a:r>
              <a:rPr lang="en-US" altLang="zh-CN" dirty="0" smtClean="0">
                <a:solidFill>
                  <a:schemeClr val="bg1"/>
                </a:solidFill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</a:rPr>
              <a:t>）需求量比（</a:t>
            </a: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</a:rPr>
              <a:t>）需求量要更多。（如熊猫直播下午场，英雄联盟主播有</a:t>
            </a:r>
            <a:r>
              <a:rPr lang="en-US" altLang="zh-CN" dirty="0" smtClean="0">
                <a:solidFill>
                  <a:schemeClr val="bg1"/>
                </a:solidFill>
              </a:rPr>
              <a:t>548</a:t>
            </a:r>
            <a:r>
              <a:rPr lang="zh-CN" altLang="en-US" dirty="0" smtClean="0">
                <a:solidFill>
                  <a:schemeClr val="bg1"/>
                </a:solidFill>
              </a:rPr>
              <a:t>个，最高人数</a:t>
            </a:r>
            <a:r>
              <a:rPr lang="en-US" altLang="zh-CN" dirty="0" smtClean="0">
                <a:solidFill>
                  <a:schemeClr val="bg1"/>
                </a:solidFill>
              </a:rPr>
              <a:t>162.9</a:t>
            </a:r>
            <a:r>
              <a:rPr lang="zh-CN" altLang="en-US" dirty="0" smtClean="0">
                <a:solidFill>
                  <a:schemeClr val="bg1"/>
                </a:solidFill>
              </a:rPr>
              <a:t>万；而星颜直播，主播有</a:t>
            </a:r>
            <a:r>
              <a:rPr lang="en-US" altLang="zh-CN" dirty="0" smtClean="0">
                <a:solidFill>
                  <a:schemeClr val="bg1"/>
                </a:solidFill>
              </a:rPr>
              <a:t>201</a:t>
            </a:r>
            <a:r>
              <a:rPr lang="zh-CN" altLang="en-US" dirty="0" smtClean="0">
                <a:solidFill>
                  <a:schemeClr val="bg1"/>
                </a:solidFill>
              </a:rPr>
              <a:t>个，最高人数</a:t>
            </a:r>
            <a:r>
              <a:rPr lang="en-US" altLang="zh-CN" dirty="0" smtClean="0">
                <a:solidFill>
                  <a:schemeClr val="bg1"/>
                </a:solidFill>
              </a:rPr>
              <a:t>7.5</a:t>
            </a:r>
            <a:r>
              <a:rPr lang="zh-CN" altLang="en-US" dirty="0" smtClean="0">
                <a:solidFill>
                  <a:schemeClr val="bg1"/>
                </a:solidFill>
              </a:rPr>
              <a:t>万）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5947156" y="515424"/>
            <a:ext cx="244488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用户需求分析</a:t>
            </a:r>
            <a:endParaRPr lang="zh-CN" altLang="en-US" sz="2935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1"/>
          <p:cNvSpPr txBox="1"/>
          <p:nvPr/>
        </p:nvSpPr>
        <p:spPr>
          <a:xfrm>
            <a:off x="2117569" y="1347063"/>
            <a:ext cx="99560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 dirty="0" smtClean="0">
              <a:solidFill>
                <a:schemeClr val="bg1"/>
              </a:solidFill>
            </a:endParaRPr>
          </a:p>
          <a:p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en-US" b="1" dirty="0" smtClean="0">
                <a:solidFill>
                  <a:schemeClr val="bg1"/>
                </a:solidFill>
              </a:rPr>
              <a:t>主播：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   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主播是直播内容的生产者和最大贡献者，他的最大需求为获得激励（实际物质或心理），所以主播的需求可分为如下几点：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          1.</a:t>
            </a:r>
            <a:r>
              <a:rPr lang="zh-CN" altLang="en-US" dirty="0" smtClean="0">
                <a:solidFill>
                  <a:schemeClr val="bg1"/>
                </a:solidFill>
              </a:rPr>
              <a:t> 观众送礼我可以得到多少分成。（</a:t>
            </a:r>
            <a:r>
              <a:rPr lang="zh-CN" altLang="en-US" dirty="0">
                <a:solidFill>
                  <a:schemeClr val="bg1"/>
                </a:solidFill>
              </a:rPr>
              <a:t>满</a:t>
            </a:r>
            <a:r>
              <a:rPr lang="zh-CN" altLang="en-US" dirty="0" smtClean="0">
                <a:solidFill>
                  <a:schemeClr val="bg1"/>
                </a:solidFill>
              </a:rPr>
              <a:t>足物质）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    2.</a:t>
            </a:r>
            <a:r>
              <a:rPr lang="zh-CN" altLang="en-US" dirty="0" smtClean="0">
                <a:solidFill>
                  <a:schemeClr val="bg1"/>
                </a:solidFill>
              </a:rPr>
              <a:t> 观众夸我，给我送礼，有哪些人，能通过哪些途径看到我。（满足虚荣感）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          </a:t>
            </a:r>
            <a:r>
              <a:rPr lang="zh-CN" altLang="en-US" dirty="0" smtClean="0">
                <a:solidFill>
                  <a:schemeClr val="bg1"/>
                </a:solidFill>
              </a:rPr>
              <a:t>以上需求为普通主播需求，其中物质需求比心理需求更为重要。但明星主播不关注这两点需求，他们只在意如何维持人气，所以他们的需求为：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          1.</a:t>
            </a:r>
            <a:r>
              <a:rPr lang="zh-CN" altLang="en-US" dirty="0">
                <a:solidFill>
                  <a:schemeClr val="bg1"/>
                </a:solidFill>
              </a:rPr>
              <a:t>互</a:t>
            </a:r>
            <a:r>
              <a:rPr lang="zh-CN" altLang="en-US" dirty="0" smtClean="0">
                <a:solidFill>
                  <a:schemeClr val="bg1"/>
                </a:solidFill>
              </a:rPr>
              <a:t>动方式多不多，怎样被推荐到热门板块。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    2.</a:t>
            </a:r>
            <a:r>
              <a:rPr lang="zh-CN" altLang="en-US" dirty="0" smtClean="0">
                <a:solidFill>
                  <a:schemeClr val="bg1"/>
                </a:solidFill>
              </a:rPr>
              <a:t>有特定标识来突显自己的形象。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1743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32"/>
          <p:cNvSpPr txBox="1"/>
          <p:nvPr/>
        </p:nvSpPr>
        <p:spPr>
          <a:xfrm>
            <a:off x="7512786" y="3960000"/>
            <a:ext cx="32624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000" dirty="0" smtClean="0">
                <a:solidFill>
                  <a:schemeClr val="bg1"/>
                </a:solidFill>
              </a:rPr>
              <a:t>核心需求哪家强？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125599" y="1434035"/>
            <a:ext cx="2036802" cy="2036802"/>
            <a:chOff x="8125599" y="1434035"/>
            <a:chExt cx="2036802" cy="2036802"/>
          </a:xfrm>
        </p:grpSpPr>
        <p:sp>
          <p:nvSpPr>
            <p:cNvPr id="39" name="椭圆 38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0" name="Freeform 206"/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57" name="等腰三角形 56"/>
          <p:cNvSpPr/>
          <p:nvPr/>
        </p:nvSpPr>
        <p:spPr>
          <a:xfrm>
            <a:off x="753421" y="2401282"/>
            <a:ext cx="710484" cy="612486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8" name="等腰三角形 57"/>
          <p:cNvSpPr/>
          <p:nvPr/>
        </p:nvSpPr>
        <p:spPr>
          <a:xfrm>
            <a:off x="3870575" y="482410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9" name="等腰三角形 58"/>
          <p:cNvSpPr/>
          <p:nvPr/>
        </p:nvSpPr>
        <p:spPr>
          <a:xfrm rot="3600000">
            <a:off x="1772153" y="2868342"/>
            <a:ext cx="710484" cy="612486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0" name="等腰三角形 59"/>
          <p:cNvSpPr/>
          <p:nvPr/>
        </p:nvSpPr>
        <p:spPr>
          <a:xfrm flipV="1">
            <a:off x="2606221" y="3013767"/>
            <a:ext cx="1845054" cy="1590563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1" name="等腰三角形 60"/>
          <p:cNvSpPr/>
          <p:nvPr/>
        </p:nvSpPr>
        <p:spPr>
          <a:xfrm>
            <a:off x="1872213" y="3695477"/>
            <a:ext cx="2041347" cy="1759781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2" name="等腰三角形 61"/>
          <p:cNvSpPr/>
          <p:nvPr/>
        </p:nvSpPr>
        <p:spPr>
          <a:xfrm>
            <a:off x="1516971" y="5538705"/>
            <a:ext cx="710484" cy="612486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3" name="等腰三角形 62"/>
          <p:cNvSpPr/>
          <p:nvPr/>
        </p:nvSpPr>
        <p:spPr>
          <a:xfrm>
            <a:off x="379901" y="3978028"/>
            <a:ext cx="710484" cy="612486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4" name="等腰三角形 63"/>
          <p:cNvSpPr/>
          <p:nvPr/>
        </p:nvSpPr>
        <p:spPr>
          <a:xfrm>
            <a:off x="1899528" y="1546135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5" name="等腰三角形 64"/>
          <p:cNvSpPr/>
          <p:nvPr/>
        </p:nvSpPr>
        <p:spPr>
          <a:xfrm rot="3600000">
            <a:off x="2437018" y="1350070"/>
            <a:ext cx="710484" cy="612486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6" name="等腰三角形 65"/>
          <p:cNvSpPr/>
          <p:nvPr/>
        </p:nvSpPr>
        <p:spPr>
          <a:xfrm rot="3600000">
            <a:off x="3962535" y="1056452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7" name="等腰三角形 66"/>
          <p:cNvSpPr/>
          <p:nvPr/>
        </p:nvSpPr>
        <p:spPr>
          <a:xfrm rot="3600000">
            <a:off x="1376629" y="4509446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8" name="等腰三角形 67"/>
          <p:cNvSpPr/>
          <p:nvPr/>
        </p:nvSpPr>
        <p:spPr>
          <a:xfrm rot="10800000">
            <a:off x="4223915" y="3952823"/>
            <a:ext cx="1334118" cy="1150101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9" name="等腰三角形 68"/>
          <p:cNvSpPr/>
          <p:nvPr/>
        </p:nvSpPr>
        <p:spPr>
          <a:xfrm>
            <a:off x="3710479" y="4030676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0" name="等腰三角形 69"/>
          <p:cNvSpPr/>
          <p:nvPr/>
        </p:nvSpPr>
        <p:spPr>
          <a:xfrm flipV="1">
            <a:off x="3710479" y="4763853"/>
            <a:ext cx="710484" cy="612486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1" name="等腰三角形 70"/>
          <p:cNvSpPr/>
          <p:nvPr/>
        </p:nvSpPr>
        <p:spPr>
          <a:xfrm rot="3600000">
            <a:off x="1804187" y="3786517"/>
            <a:ext cx="710484" cy="612486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2" name="等腰三角形 71"/>
          <p:cNvSpPr/>
          <p:nvPr/>
        </p:nvSpPr>
        <p:spPr>
          <a:xfrm rot="3600000">
            <a:off x="2324267" y="5366771"/>
            <a:ext cx="1213111" cy="1045785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3" name="等腰三角形 72"/>
          <p:cNvSpPr/>
          <p:nvPr/>
        </p:nvSpPr>
        <p:spPr>
          <a:xfrm>
            <a:off x="4808975" y="4926219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4" name="等腰三角形 73"/>
          <p:cNvSpPr/>
          <p:nvPr/>
        </p:nvSpPr>
        <p:spPr>
          <a:xfrm>
            <a:off x="2397976" y="1483210"/>
            <a:ext cx="1651895" cy="1424047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8" name="等腰三角形 77"/>
          <p:cNvSpPr/>
          <p:nvPr/>
        </p:nvSpPr>
        <p:spPr>
          <a:xfrm rot="18000000" flipV="1">
            <a:off x="4540566" y="5583421"/>
            <a:ext cx="710484" cy="612486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9" name="等腰三角形 78"/>
          <p:cNvSpPr/>
          <p:nvPr/>
        </p:nvSpPr>
        <p:spPr>
          <a:xfrm>
            <a:off x="2276672" y="46852"/>
            <a:ext cx="1552545" cy="1338400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0" name="等腰三角形 79"/>
          <p:cNvSpPr/>
          <p:nvPr/>
        </p:nvSpPr>
        <p:spPr>
          <a:xfrm flipV="1">
            <a:off x="3412742" y="482174"/>
            <a:ext cx="710484" cy="612486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230683" y="515424"/>
            <a:ext cx="244488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核心需</a:t>
            </a: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求对比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633520" y="589910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1"/>
          <p:cNvSpPr txBox="1"/>
          <p:nvPr/>
        </p:nvSpPr>
        <p:spPr>
          <a:xfrm>
            <a:off x="2117569" y="1347063"/>
            <a:ext cx="995606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核</a:t>
            </a:r>
            <a:r>
              <a:rPr lang="zh-CN" altLang="en-US" sz="2400" dirty="0" smtClean="0">
                <a:solidFill>
                  <a:schemeClr val="bg1"/>
                </a:solidFill>
              </a:rPr>
              <a:t>心需求一：学习技术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为</a:t>
            </a:r>
            <a:r>
              <a:rPr lang="zh-CN" altLang="en-US" dirty="0" smtClean="0">
                <a:solidFill>
                  <a:schemeClr val="bg1"/>
                </a:solidFill>
              </a:rPr>
              <a:t>了满足该需求，就需要有多个学习样本和清晰的分类划分，因此对</a:t>
            </a:r>
            <a:r>
              <a:rPr lang="en-US" altLang="zh-CN" dirty="0" smtClean="0">
                <a:solidFill>
                  <a:schemeClr val="bg1"/>
                </a:solidFill>
              </a:rPr>
              <a:t>APP</a:t>
            </a:r>
            <a:r>
              <a:rPr lang="zh-CN" altLang="en-US" dirty="0" smtClean="0">
                <a:solidFill>
                  <a:schemeClr val="bg1"/>
                </a:solidFill>
              </a:rPr>
              <a:t>的要求就是：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    </a:t>
            </a:r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en-US" altLang="zh-CN" dirty="0" smtClean="0">
                <a:solidFill>
                  <a:schemeClr val="bg1"/>
                </a:solidFill>
              </a:rPr>
              <a:t>. </a:t>
            </a:r>
            <a:r>
              <a:rPr lang="zh-CN" altLang="en-US" dirty="0" smtClean="0">
                <a:solidFill>
                  <a:schemeClr val="bg1"/>
                </a:solidFill>
              </a:rPr>
              <a:t>直</a:t>
            </a:r>
            <a:r>
              <a:rPr lang="zh-CN" altLang="en-US" dirty="0">
                <a:solidFill>
                  <a:schemeClr val="bg1"/>
                </a:solidFill>
              </a:rPr>
              <a:t>播内容涉及的领域要广。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  2</a:t>
            </a:r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r>
              <a:rPr lang="zh-CN" altLang="en-US" dirty="0" smtClean="0">
                <a:solidFill>
                  <a:schemeClr val="bg1"/>
                </a:solidFill>
              </a:rPr>
              <a:t> 主</a:t>
            </a:r>
            <a:r>
              <a:rPr lang="zh-CN" altLang="en-US" dirty="0">
                <a:solidFill>
                  <a:schemeClr val="bg1"/>
                </a:solidFill>
              </a:rPr>
              <a:t>播数量要多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    3.</a:t>
            </a:r>
            <a:r>
              <a:rPr lang="zh-CN" altLang="en-US" dirty="0">
                <a:solidFill>
                  <a:schemeClr val="bg1"/>
                </a:solidFill>
              </a:rPr>
              <a:t>分</a:t>
            </a:r>
            <a:r>
              <a:rPr lang="zh-CN" altLang="en-US" dirty="0" smtClean="0">
                <a:solidFill>
                  <a:schemeClr val="bg1"/>
                </a:solidFill>
              </a:rPr>
              <a:t>类要界限分明。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         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对此我们分别从分类界面设计，直播界面，关注引导来综合对比。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          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230683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需求一对比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633520" y="589910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1"/>
          <p:cNvSpPr txBox="1"/>
          <p:nvPr/>
        </p:nvSpPr>
        <p:spPr>
          <a:xfrm>
            <a:off x="2028792" y="1347062"/>
            <a:ext cx="9956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分</a:t>
            </a:r>
            <a:r>
              <a:rPr lang="zh-CN" altLang="en-US" sz="2400" dirty="0" smtClean="0">
                <a:solidFill>
                  <a:schemeClr val="bg1"/>
                </a:solidFill>
              </a:rPr>
              <a:t>类界面设计</a:t>
            </a:r>
            <a:r>
              <a:rPr lang="en-US" altLang="zh-CN" dirty="0" smtClean="0">
                <a:solidFill>
                  <a:schemeClr val="bg1"/>
                </a:solidFill>
              </a:rPr>
              <a:t> 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17569" y="1808727"/>
            <a:ext cx="4147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斗鱼：分类作为底层的标签，打开软件，第一时间就知道分类界面在哪。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24575" y="1808726"/>
            <a:ext cx="4363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熊猫</a:t>
            </a:r>
            <a:r>
              <a:rPr lang="zh-CN" altLang="en-US" dirty="0" smtClean="0">
                <a:solidFill>
                  <a:schemeClr val="bg1"/>
                </a:solidFill>
              </a:rPr>
              <a:t>：需要先点击底层的游戏标签，然后才能发现分类界面。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74" y="2456824"/>
            <a:ext cx="2287106" cy="406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860" y="2455058"/>
            <a:ext cx="2287106" cy="406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94083" y="3191485"/>
            <a:ext cx="26567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对比发现：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同一屏幕中，斗鱼可以显示更多的类别，且每</a:t>
            </a:r>
            <a:r>
              <a:rPr lang="en-US" altLang="zh-CN" dirty="0" smtClean="0">
                <a:solidFill>
                  <a:schemeClr val="bg1"/>
                </a:solidFill>
              </a:rPr>
              <a:t>12</a:t>
            </a:r>
            <a:r>
              <a:rPr lang="zh-CN" altLang="en-US" dirty="0" smtClean="0">
                <a:solidFill>
                  <a:schemeClr val="bg1"/>
                </a:solidFill>
              </a:rPr>
              <a:t>个小类为一页可以滑动</a:t>
            </a:r>
            <a:r>
              <a:rPr lang="zh-CN" altLang="en-US" dirty="0">
                <a:solidFill>
                  <a:schemeClr val="bg1"/>
                </a:solidFill>
              </a:rPr>
              <a:t>，</a:t>
            </a:r>
            <a:r>
              <a:rPr lang="zh-CN" altLang="en-US" dirty="0" smtClean="0">
                <a:solidFill>
                  <a:schemeClr val="bg1"/>
                </a:solidFill>
              </a:rPr>
              <a:t>而熊猫则是全部显示出来。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感</a:t>
            </a:r>
            <a:r>
              <a:rPr lang="zh-CN" altLang="en-US" dirty="0" smtClean="0">
                <a:solidFill>
                  <a:schemeClr val="bg1"/>
                </a:solidFill>
              </a:rPr>
              <a:t>官上，斗鱼排列的更紧凑，让观众很直观的感觉斗鱼分类领域较多。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4825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230683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需求一对比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633520" y="589910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1"/>
          <p:cNvSpPr txBox="1"/>
          <p:nvPr/>
        </p:nvSpPr>
        <p:spPr>
          <a:xfrm>
            <a:off x="2117569" y="1347063"/>
            <a:ext cx="9956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直播界面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17569" y="1779778"/>
            <a:ext cx="240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斗鱼：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 descr="C:\Users\Administrator\Desktop\斗鱼直播界面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179" y="2178059"/>
            <a:ext cx="2287106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33520" y="1814452"/>
            <a:ext cx="240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熊</a:t>
            </a:r>
            <a:r>
              <a:rPr lang="zh-CN" altLang="en-US" dirty="0" smtClean="0">
                <a:solidFill>
                  <a:schemeClr val="bg1"/>
                </a:solidFill>
              </a:rPr>
              <a:t>猫：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130" y="2149110"/>
            <a:ext cx="2287106" cy="40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692388" y="2183784"/>
            <a:ext cx="36088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</a:t>
            </a:r>
            <a:r>
              <a:rPr lang="zh-CN" altLang="en-US" dirty="0" smtClean="0">
                <a:solidFill>
                  <a:schemeClr val="bg1"/>
                </a:solidFill>
              </a:rPr>
              <a:t>取英雄联盟板块对比发现：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斗</a:t>
            </a:r>
            <a:r>
              <a:rPr lang="zh-CN" altLang="en-US" dirty="0" smtClean="0">
                <a:solidFill>
                  <a:schemeClr val="bg1"/>
                </a:solidFill>
              </a:rPr>
              <a:t>鱼把同一类型的游戏也分了类别。这样做非常好，让想学习游戏技术的人可以根据自己的需求快速找想看的主播。（比如我想学上单，那我就可以点击荣耀上单，而不用像熊猫那样只能一个一个点进去看是不是上单）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23794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230683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需求一对比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633520" y="589910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1"/>
          <p:cNvSpPr txBox="1"/>
          <p:nvPr/>
        </p:nvSpPr>
        <p:spPr>
          <a:xfrm>
            <a:off x="2117569" y="1347063"/>
            <a:ext cx="9956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关</a:t>
            </a:r>
            <a:r>
              <a:rPr lang="zh-CN" altLang="en-US" sz="2400" dirty="0" smtClean="0">
                <a:solidFill>
                  <a:schemeClr val="bg1"/>
                </a:solidFill>
              </a:rPr>
              <a:t>注引导：</a:t>
            </a:r>
            <a:r>
              <a:rPr lang="zh-CN" altLang="en-US" dirty="0" smtClean="0">
                <a:solidFill>
                  <a:schemeClr val="bg1"/>
                </a:solidFill>
              </a:rPr>
              <a:t>当我已经关注我喜欢的主播了，二次观看时，不可能仍像第一次那么繁琐的寻找，此时，关注引导功能越好，就越能最大化用户体验。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4874" y="2032649"/>
            <a:ext cx="240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斗鱼：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74413" y="2842588"/>
            <a:ext cx="4796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斗</a:t>
            </a:r>
            <a:r>
              <a:rPr lang="zh-CN" altLang="en-US" b="1" dirty="0" smtClean="0">
                <a:solidFill>
                  <a:schemeClr val="bg1"/>
                </a:solidFill>
              </a:rPr>
              <a:t>鱼</a:t>
            </a:r>
            <a:r>
              <a:rPr lang="en-US" altLang="zh-CN" b="1" dirty="0" smtClean="0">
                <a:solidFill>
                  <a:schemeClr val="bg1"/>
                </a:solidFill>
              </a:rPr>
              <a:t>:</a:t>
            </a:r>
          </a:p>
          <a:p>
            <a:r>
              <a:rPr lang="zh-CN" altLang="zh-CN" dirty="0" smtClean="0">
                <a:solidFill>
                  <a:schemeClr val="bg1"/>
                </a:solidFill>
              </a:rPr>
              <a:t>关</a:t>
            </a:r>
            <a:r>
              <a:rPr lang="zh-CN" altLang="zh-CN" dirty="0">
                <a:solidFill>
                  <a:schemeClr val="bg1"/>
                </a:solidFill>
              </a:rPr>
              <a:t>注单独作为底层入口标签一项，用户可以直接点击，随处可见的关注标签，用户在页面跳</a:t>
            </a:r>
            <a:r>
              <a:rPr lang="zh-CN" altLang="zh-CN" dirty="0" smtClean="0">
                <a:solidFill>
                  <a:schemeClr val="bg1"/>
                </a:solidFill>
              </a:rPr>
              <a:t>转</a:t>
            </a:r>
            <a:r>
              <a:rPr lang="zh-CN" altLang="en-US" dirty="0" smtClean="0">
                <a:solidFill>
                  <a:schemeClr val="bg1"/>
                </a:solidFill>
              </a:rPr>
              <a:t>时</a:t>
            </a:r>
            <a:r>
              <a:rPr lang="zh-CN" altLang="zh-CN" dirty="0" smtClean="0">
                <a:solidFill>
                  <a:schemeClr val="bg1"/>
                </a:solidFill>
              </a:rPr>
              <a:t>不</a:t>
            </a:r>
            <a:r>
              <a:rPr lang="zh-CN" altLang="zh-CN" dirty="0">
                <a:solidFill>
                  <a:schemeClr val="bg1"/>
                </a:solidFill>
              </a:rPr>
              <a:t>会迷路，这点是非常好的</a:t>
            </a:r>
            <a:r>
              <a:rPr lang="zh-CN" altLang="zh-CN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 descr="E:\附加 learn\产品\直播竞品分析\斗鱼\斗鱼关注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179" y="2401981"/>
            <a:ext cx="2287106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150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230683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需求一对比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633520" y="589910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1"/>
          <p:cNvSpPr txBox="1"/>
          <p:nvPr/>
        </p:nvSpPr>
        <p:spPr>
          <a:xfrm>
            <a:off x="2117569" y="1347063"/>
            <a:ext cx="9956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关</a:t>
            </a:r>
            <a:r>
              <a:rPr lang="zh-CN" altLang="en-US" sz="2400" dirty="0" smtClean="0">
                <a:solidFill>
                  <a:schemeClr val="bg1"/>
                </a:solidFill>
              </a:rPr>
              <a:t>注引导：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74874" y="2032649"/>
            <a:ext cx="240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熊猫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17546" y="2047993"/>
            <a:ext cx="48560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熊猫：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zh-CN" altLang="zh-CN" dirty="0" smtClean="0">
                <a:solidFill>
                  <a:schemeClr val="bg1"/>
                </a:solidFill>
              </a:rPr>
              <a:t>订</a:t>
            </a:r>
            <a:r>
              <a:rPr lang="zh-CN" altLang="zh-CN" dirty="0">
                <a:solidFill>
                  <a:schemeClr val="bg1"/>
                </a:solidFill>
              </a:rPr>
              <a:t>阅位于首页左上角，虽然也很直观，但转到别的标签页后，再回到关注界面很容易使用户迷失方向</a:t>
            </a:r>
            <a:r>
              <a:rPr lang="zh-CN" altLang="zh-CN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zh-CN" dirty="0" smtClean="0">
                <a:solidFill>
                  <a:schemeClr val="bg1"/>
                </a:solidFill>
              </a:rPr>
              <a:t>熊</a:t>
            </a:r>
            <a:r>
              <a:rPr lang="zh-CN" altLang="zh-CN" dirty="0">
                <a:solidFill>
                  <a:schemeClr val="bg1"/>
                </a:solidFill>
              </a:rPr>
              <a:t>猫将订阅分为了游戏订阅与星秀订</a:t>
            </a:r>
            <a:r>
              <a:rPr lang="zh-CN" altLang="zh-CN" dirty="0" smtClean="0">
                <a:solidFill>
                  <a:schemeClr val="bg1"/>
                </a:solidFill>
              </a:rPr>
              <a:t>阅</a:t>
            </a:r>
            <a:r>
              <a:rPr lang="zh-CN" altLang="en-US" dirty="0" smtClean="0">
                <a:solidFill>
                  <a:schemeClr val="bg1"/>
                </a:solidFill>
              </a:rPr>
              <a:t>，分类清晰有助于用户更快捷找到自己喜欢的类别和主播。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对</a:t>
            </a:r>
            <a:r>
              <a:rPr lang="zh-CN" altLang="en-US" dirty="0" smtClean="0">
                <a:solidFill>
                  <a:schemeClr val="bg1"/>
                </a:solidFill>
              </a:rPr>
              <a:t>比发现</a:t>
            </a:r>
            <a:r>
              <a:rPr lang="en-US" altLang="zh-CN" dirty="0" smtClean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斗</a:t>
            </a:r>
            <a:r>
              <a:rPr lang="zh-CN" altLang="en-US" dirty="0" smtClean="0">
                <a:solidFill>
                  <a:schemeClr val="bg1"/>
                </a:solidFill>
              </a:rPr>
              <a:t>鱼关注引导功能更加清晰更加方便。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熊</a:t>
            </a:r>
            <a:r>
              <a:rPr lang="zh-CN" altLang="en-US" dirty="0" smtClean="0">
                <a:solidFill>
                  <a:schemeClr val="bg1"/>
                </a:solidFill>
              </a:rPr>
              <a:t>猫关注较弱，但亮点是在订阅中根据不同直播类型进行分类。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75" name="Picture 3" descr="E:\附加 learn\产品\直播竞品分析\熊猫\熊猫缺点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520" y="2401981"/>
            <a:ext cx="2287106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附加 learn\产品\直播竞品分析\熊猫\熊猫关注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179" y="2401981"/>
            <a:ext cx="2287106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5260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230683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需求一对比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633520" y="589910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1"/>
          <p:cNvSpPr txBox="1"/>
          <p:nvPr/>
        </p:nvSpPr>
        <p:spPr>
          <a:xfrm>
            <a:off x="2117569" y="1347063"/>
            <a:ext cx="9956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数据验证：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16504" y="1808728"/>
            <a:ext cx="854323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经过统计，在直播内容方面：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斗</a:t>
            </a:r>
            <a:r>
              <a:rPr lang="zh-CN" altLang="en-US" dirty="0" smtClean="0">
                <a:solidFill>
                  <a:schemeClr val="bg1"/>
                </a:solidFill>
              </a:rPr>
              <a:t>鱼共分为</a:t>
            </a:r>
            <a:r>
              <a:rPr lang="en-US" altLang="zh-CN" dirty="0" smtClean="0">
                <a:solidFill>
                  <a:schemeClr val="bg1"/>
                </a:solidFill>
              </a:rPr>
              <a:t>9</a:t>
            </a:r>
            <a:r>
              <a:rPr lang="zh-CN" altLang="en-US" dirty="0" smtClean="0">
                <a:solidFill>
                  <a:schemeClr val="bg1"/>
                </a:solidFill>
              </a:rPr>
              <a:t>大类，共</a:t>
            </a:r>
            <a:r>
              <a:rPr lang="en-US" altLang="zh-CN" dirty="0" smtClean="0">
                <a:solidFill>
                  <a:schemeClr val="bg1"/>
                </a:solidFill>
              </a:rPr>
              <a:t>142</a:t>
            </a:r>
            <a:r>
              <a:rPr lang="zh-CN" altLang="en-US" dirty="0" smtClean="0">
                <a:solidFill>
                  <a:schemeClr val="bg1"/>
                </a:solidFill>
              </a:rPr>
              <a:t>个直播项。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熊</a:t>
            </a:r>
            <a:r>
              <a:rPr lang="zh-CN" altLang="en-US" dirty="0" smtClean="0">
                <a:solidFill>
                  <a:schemeClr val="bg1"/>
                </a:solidFill>
              </a:rPr>
              <a:t>猫有</a:t>
            </a:r>
            <a:r>
              <a:rPr lang="en-US" altLang="zh-CN" dirty="0" smtClean="0">
                <a:solidFill>
                  <a:schemeClr val="bg1"/>
                </a:solidFill>
              </a:rPr>
              <a:t>9</a:t>
            </a:r>
            <a:r>
              <a:rPr lang="zh-CN" altLang="en-US" dirty="0" smtClean="0">
                <a:solidFill>
                  <a:schemeClr val="bg1"/>
                </a:solidFill>
              </a:rPr>
              <a:t>个板块，但只分为</a:t>
            </a:r>
            <a:r>
              <a:rPr lang="en-US" altLang="zh-CN" dirty="0" smtClean="0">
                <a:solidFill>
                  <a:schemeClr val="bg1"/>
                </a:solidFill>
              </a:rPr>
              <a:t>7</a:t>
            </a:r>
            <a:r>
              <a:rPr lang="zh-CN" altLang="en-US" dirty="0" smtClean="0">
                <a:solidFill>
                  <a:schemeClr val="bg1"/>
                </a:solidFill>
              </a:rPr>
              <a:t>大类，另外</a:t>
            </a: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</a:rPr>
              <a:t>个位自制节目，共</a:t>
            </a:r>
            <a:r>
              <a:rPr lang="en-US" altLang="zh-CN" dirty="0" smtClean="0">
                <a:solidFill>
                  <a:schemeClr val="bg1"/>
                </a:solidFill>
              </a:rPr>
              <a:t>75</a:t>
            </a:r>
            <a:r>
              <a:rPr lang="zh-CN" altLang="en-US" dirty="0" smtClean="0">
                <a:solidFill>
                  <a:schemeClr val="bg1"/>
                </a:solidFill>
              </a:rPr>
              <a:t>个</a:t>
            </a:r>
            <a:r>
              <a:rPr lang="zh-CN" altLang="en-US" dirty="0">
                <a:solidFill>
                  <a:schemeClr val="bg1"/>
                </a:solidFill>
              </a:rPr>
              <a:t>直播项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在主</a:t>
            </a:r>
            <a:r>
              <a:rPr lang="zh-CN" altLang="en-US" dirty="0" smtClean="0">
                <a:solidFill>
                  <a:schemeClr val="bg1"/>
                </a:solidFill>
              </a:rPr>
              <a:t>播数量方面：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以</a:t>
            </a:r>
            <a:r>
              <a:rPr lang="zh-CN" altLang="en-US" sz="1600" dirty="0" smtClean="0">
                <a:solidFill>
                  <a:schemeClr val="bg1"/>
                </a:solidFill>
              </a:rPr>
              <a:t>下为我选取的英雄联盟板块的数量对比图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504" y="3585295"/>
            <a:ext cx="4701540" cy="28651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98860" y="3532277"/>
            <a:ext cx="42716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综</a:t>
            </a:r>
            <a:r>
              <a:rPr lang="zh-CN" altLang="en-US" dirty="0" smtClean="0">
                <a:solidFill>
                  <a:schemeClr val="bg1"/>
                </a:solidFill>
              </a:rPr>
              <a:t>上所述：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我们可以看出斗鱼不仅在直播涉及领域比熊猫广；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而且在同一时刻同一类型的直播中，熊猫直播人数和斗鱼相比仍有较大差距。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因</a:t>
            </a:r>
            <a:r>
              <a:rPr lang="zh-CN" altLang="en-US" dirty="0" smtClean="0">
                <a:solidFill>
                  <a:schemeClr val="bg1"/>
                </a:solidFill>
              </a:rPr>
              <a:t>此，我们可以得知结论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在面对需求一时，斗鱼直播比熊猫直播要做的更好。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18795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230683" y="515424"/>
            <a:ext cx="244488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核心需</a:t>
            </a: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求对比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633520" y="589910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1"/>
          <p:cNvSpPr txBox="1"/>
          <p:nvPr/>
        </p:nvSpPr>
        <p:spPr>
          <a:xfrm>
            <a:off x="2117569" y="1347063"/>
            <a:ext cx="995606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核</a:t>
            </a:r>
            <a:r>
              <a:rPr lang="zh-CN" altLang="en-US" sz="2400" dirty="0" smtClean="0">
                <a:solidFill>
                  <a:schemeClr val="bg1"/>
                </a:solidFill>
              </a:rPr>
              <a:t>心需求二：观看美女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对于用户而言，此时学习技术已经不再重要</a:t>
            </a:r>
            <a:r>
              <a:rPr lang="zh-CN" altLang="en-US" dirty="0">
                <a:solidFill>
                  <a:schemeClr val="bg1"/>
                </a:solidFill>
              </a:rPr>
              <a:t>，是为了满足自己的色欲和虚荣感，更</a:t>
            </a:r>
            <a:r>
              <a:rPr lang="zh-CN" altLang="en-US" dirty="0" smtClean="0">
                <a:solidFill>
                  <a:schemeClr val="bg1"/>
                </a:solidFill>
              </a:rPr>
              <a:t>多的偏向娱乐化，因此对于</a:t>
            </a:r>
            <a:r>
              <a:rPr lang="en-US" altLang="zh-CN" dirty="0" smtClean="0">
                <a:solidFill>
                  <a:schemeClr val="bg1"/>
                </a:solidFill>
              </a:rPr>
              <a:t>APP</a:t>
            </a:r>
            <a:r>
              <a:rPr lang="zh-CN" altLang="en-US" dirty="0" smtClean="0">
                <a:solidFill>
                  <a:schemeClr val="bg1"/>
                </a:solidFill>
              </a:rPr>
              <a:t>要求：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          1.</a:t>
            </a:r>
            <a:r>
              <a:rPr lang="zh-CN" altLang="en-US" dirty="0">
                <a:solidFill>
                  <a:schemeClr val="bg1"/>
                </a:solidFill>
              </a:rPr>
              <a:t>直</a:t>
            </a:r>
            <a:r>
              <a:rPr lang="zh-CN" altLang="en-US" dirty="0" smtClean="0">
                <a:solidFill>
                  <a:schemeClr val="bg1"/>
                </a:solidFill>
              </a:rPr>
              <a:t>播入口要显而易见 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    2.</a:t>
            </a:r>
            <a:r>
              <a:rPr lang="zh-CN" altLang="en-US" dirty="0" smtClean="0">
                <a:solidFill>
                  <a:schemeClr val="bg1"/>
                </a:solidFill>
              </a:rPr>
              <a:t>最</a:t>
            </a:r>
            <a:r>
              <a:rPr lang="zh-CN" altLang="en-US" dirty="0">
                <a:solidFill>
                  <a:schemeClr val="bg1"/>
                </a:solidFill>
              </a:rPr>
              <a:t>大化观众的虚荣感。 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          3.</a:t>
            </a:r>
            <a:r>
              <a:rPr lang="zh-CN" altLang="en-US" dirty="0">
                <a:solidFill>
                  <a:schemeClr val="bg1"/>
                </a:solidFill>
              </a:rPr>
              <a:t>与美女的互动方式 要</a:t>
            </a:r>
            <a:r>
              <a:rPr lang="zh-CN" altLang="en-US" dirty="0" smtClean="0">
                <a:solidFill>
                  <a:schemeClr val="bg1"/>
                </a:solidFill>
              </a:rPr>
              <a:t>多。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         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为此我们分别从直播入口设计，美女直播界面（</a:t>
            </a:r>
            <a:r>
              <a:rPr lang="zh-CN" altLang="en-US" dirty="0">
                <a:solidFill>
                  <a:schemeClr val="bg1"/>
                </a:solidFill>
              </a:rPr>
              <a:t>显示</a:t>
            </a:r>
            <a:r>
              <a:rPr lang="zh-CN" altLang="en-US" dirty="0" smtClean="0">
                <a:solidFill>
                  <a:schemeClr val="bg1"/>
                </a:solidFill>
              </a:rPr>
              <a:t>），界面功能（</a:t>
            </a:r>
            <a:r>
              <a:rPr lang="zh-CN" altLang="en-US" dirty="0">
                <a:solidFill>
                  <a:schemeClr val="bg1"/>
                </a:solidFill>
              </a:rPr>
              <a:t>互</a:t>
            </a:r>
            <a:r>
              <a:rPr lang="zh-CN" altLang="en-US" dirty="0" smtClean="0">
                <a:solidFill>
                  <a:schemeClr val="bg1"/>
                </a:solidFill>
              </a:rPr>
              <a:t>动方式）来综合对比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2998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12"/>
          <p:cNvSpPr>
            <a:spLocks noChangeArrowheads="1"/>
          </p:cNvSpPr>
          <p:nvPr/>
        </p:nvSpPr>
        <p:spPr bwMode="auto">
          <a:xfrm>
            <a:off x="10996915" y="1810507"/>
            <a:ext cx="1200307" cy="279217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108816" tIns="54408" rIns="108816" bIns="54408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3" name="Freeform 13"/>
          <p:cNvSpPr/>
          <p:nvPr/>
        </p:nvSpPr>
        <p:spPr bwMode="auto">
          <a:xfrm>
            <a:off x="0" y="1810509"/>
            <a:ext cx="1949003" cy="2792175"/>
          </a:xfrm>
          <a:custGeom>
            <a:avLst/>
            <a:gdLst>
              <a:gd name="T0" fmla="*/ 2055 w 2055"/>
              <a:gd name="T1" fmla="*/ 3548 h 3548"/>
              <a:gd name="T2" fmla="*/ 0 w 2055"/>
              <a:gd name="T3" fmla="*/ 3548 h 3548"/>
              <a:gd name="T4" fmla="*/ 0 w 2055"/>
              <a:gd name="T5" fmla="*/ 0 h 3548"/>
              <a:gd name="T6" fmla="*/ 2055 w 2055"/>
              <a:gd name="T7" fmla="*/ 0 h 3548"/>
              <a:gd name="T8" fmla="*/ 959 w 2055"/>
              <a:gd name="T9" fmla="*/ 1774 h 3548"/>
              <a:gd name="T10" fmla="*/ 2055 w 2055"/>
              <a:gd name="T11" fmla="*/ 3548 h 3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55" h="3548">
                <a:moveTo>
                  <a:pt x="2055" y="3548"/>
                </a:moveTo>
                <a:lnTo>
                  <a:pt x="0" y="3548"/>
                </a:lnTo>
                <a:lnTo>
                  <a:pt x="0" y="0"/>
                </a:lnTo>
                <a:lnTo>
                  <a:pt x="2055" y="0"/>
                </a:lnTo>
                <a:cubicBezTo>
                  <a:pt x="1407" y="317"/>
                  <a:pt x="959" y="992"/>
                  <a:pt x="959" y="1774"/>
                </a:cubicBezTo>
                <a:cubicBezTo>
                  <a:pt x="959" y="2555"/>
                  <a:pt x="1407" y="3231"/>
                  <a:pt x="2055" y="3548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108816" tIns="54408" rIns="108816" bIns="54408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4" name="Freeform 19"/>
          <p:cNvSpPr/>
          <p:nvPr/>
        </p:nvSpPr>
        <p:spPr bwMode="auto">
          <a:xfrm>
            <a:off x="3447622" y="-77994"/>
            <a:ext cx="1372497" cy="6918036"/>
          </a:xfrm>
          <a:custGeom>
            <a:avLst/>
            <a:gdLst>
              <a:gd name="T0" fmla="*/ 0 w 1703"/>
              <a:gd name="T1" fmla="*/ 0 h 9079"/>
              <a:gd name="T2" fmla="*/ 1703 w 1703"/>
              <a:gd name="T3" fmla="*/ 4539 h 9079"/>
              <a:gd name="T4" fmla="*/ 0 w 1703"/>
              <a:gd name="T5" fmla="*/ 9079 h 9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03" h="9079">
                <a:moveTo>
                  <a:pt x="0" y="0"/>
                </a:moveTo>
                <a:cubicBezTo>
                  <a:pt x="1060" y="1213"/>
                  <a:pt x="1703" y="2801"/>
                  <a:pt x="1703" y="4539"/>
                </a:cubicBezTo>
                <a:cubicBezTo>
                  <a:pt x="1703" y="6277"/>
                  <a:pt x="1060" y="7865"/>
                  <a:pt x="0" y="9079"/>
                </a:cubicBezTo>
              </a:path>
            </a:pathLst>
          </a:custGeom>
          <a:noFill/>
          <a:ln w="19050" cap="flat">
            <a:solidFill>
              <a:schemeClr val="bg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8816" tIns="54408" rIns="108816" bIns="54408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5" name="椭圆 74"/>
          <p:cNvSpPr>
            <a:spLocks noChangeAspect="1"/>
          </p:cNvSpPr>
          <p:nvPr/>
        </p:nvSpPr>
        <p:spPr bwMode="auto">
          <a:xfrm>
            <a:off x="3990964" y="780720"/>
            <a:ext cx="767867" cy="729541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816" tIns="54408" rIns="108816" bIns="54408" numCol="1" rtlCol="0" anchor="t" anchorCtr="0" compatLnSpc="1"/>
          <a:lstStyle/>
          <a:p>
            <a:pPr defTabSz="1087755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6" name="椭圆 75"/>
          <p:cNvSpPr>
            <a:spLocks noChangeAspect="1"/>
          </p:cNvSpPr>
          <p:nvPr/>
        </p:nvSpPr>
        <p:spPr bwMode="auto">
          <a:xfrm>
            <a:off x="4310818" y="2079377"/>
            <a:ext cx="767867" cy="729541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816" tIns="54408" rIns="108816" bIns="54408" numCol="1" rtlCol="0" anchor="t" anchorCtr="0" compatLnSpc="1"/>
          <a:lstStyle/>
          <a:p>
            <a:pPr defTabSz="1087755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7" name="椭圆 76"/>
          <p:cNvSpPr>
            <a:spLocks noChangeAspect="1"/>
          </p:cNvSpPr>
          <p:nvPr/>
        </p:nvSpPr>
        <p:spPr bwMode="auto">
          <a:xfrm>
            <a:off x="4336700" y="3379660"/>
            <a:ext cx="767867" cy="729541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816" tIns="54408" rIns="108816" bIns="54408" numCol="1" rtlCol="0" anchor="t" anchorCtr="0" compatLnSpc="1"/>
          <a:lstStyle/>
          <a:p>
            <a:pPr defTabSz="1087755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8" name="椭圆 77"/>
          <p:cNvSpPr>
            <a:spLocks noChangeAspect="1"/>
          </p:cNvSpPr>
          <p:nvPr/>
        </p:nvSpPr>
        <p:spPr bwMode="auto">
          <a:xfrm>
            <a:off x="4182745" y="4755515"/>
            <a:ext cx="777875" cy="729615"/>
          </a:xfrm>
          <a:prstGeom prst="ellipse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816" tIns="54408" rIns="108816" bIns="54408" numCol="1" rtlCol="0" anchor="t" anchorCtr="0" compatLnSpc="1"/>
          <a:lstStyle/>
          <a:p>
            <a:pPr defTabSz="1087755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1" name="圆角矩形 80"/>
          <p:cNvSpPr/>
          <p:nvPr/>
        </p:nvSpPr>
        <p:spPr bwMode="auto">
          <a:xfrm>
            <a:off x="4951478" y="839960"/>
            <a:ext cx="4151580" cy="60849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816" tIns="54408" rIns="108816" bIns="54408" numCol="1" rtlCol="0" anchor="t" anchorCtr="0" compatLnSpc="1"/>
          <a:lstStyle/>
          <a:p>
            <a:pPr defTabSz="1087755"/>
            <a:endParaRPr lang="zh-CN" altLang="en-US" dirty="0">
              <a:solidFill>
                <a:schemeClr val="bg2">
                  <a:lumMod val="2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5243211" y="2138885"/>
            <a:ext cx="3927792" cy="60849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816" tIns="54408" rIns="108816" bIns="54408" numCol="1" rtlCol="0" anchor="t" anchorCtr="0" compatLnSpc="1"/>
          <a:lstStyle/>
          <a:p>
            <a:pPr defTabSz="1087755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5311260" y="3437962"/>
            <a:ext cx="3791798" cy="60849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816" tIns="54408" rIns="108816" bIns="54408" numCol="1" rtlCol="0" anchor="t" anchorCtr="0" compatLnSpc="1"/>
          <a:lstStyle/>
          <a:p>
            <a:pPr defTabSz="1087755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4" name="圆角矩形 83"/>
          <p:cNvSpPr/>
          <p:nvPr/>
        </p:nvSpPr>
        <p:spPr bwMode="auto">
          <a:xfrm>
            <a:off x="5243345" y="4816618"/>
            <a:ext cx="3742873" cy="608493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816" tIns="54408" rIns="108816" bIns="54408" numCol="1" rtlCol="0" anchor="t" anchorCtr="0" compatLnSpc="1"/>
          <a:lstStyle/>
          <a:p>
            <a:pPr defTabSz="1087755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657849" y="840105"/>
            <a:ext cx="2962368" cy="540766"/>
          </a:xfrm>
          <a:prstGeom prst="rect">
            <a:avLst/>
          </a:prstGeom>
          <a:noFill/>
        </p:spPr>
        <p:txBody>
          <a:bodyPr wrap="square" lIns="108816" tIns="54408" rIns="108816" bIns="54408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</a:t>
            </a:r>
            <a:r>
              <a:rPr lang="zh-CN" altLang="en-US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播竞品格局</a:t>
            </a:r>
            <a:endParaRPr lang="zh-CN" altLang="en-US" sz="2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658041" y="2178680"/>
            <a:ext cx="2605026" cy="54076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zh-CN" altLang="en-US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用户需求分析</a:t>
            </a:r>
            <a:endParaRPr lang="zh-CN" altLang="en-US" sz="2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763235" y="4850337"/>
            <a:ext cx="1809936" cy="54076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zh-CN" altLang="en-US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分析总结</a:t>
            </a:r>
            <a:endParaRPr lang="zh-CN" altLang="en-US" sz="2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763308" y="3464803"/>
            <a:ext cx="2605026" cy="54076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zh-CN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</a:t>
            </a:r>
            <a:r>
              <a:rPr lang="zh-CN" altLang="en-US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心需求对比</a:t>
            </a:r>
            <a:endParaRPr lang="zh-CN" altLang="en-US" sz="2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139876" y="812269"/>
            <a:ext cx="505092" cy="66387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en-US" altLang="zh-CN" sz="36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6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456084" y="2104618"/>
            <a:ext cx="505092" cy="66387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en-US" altLang="zh-CN" sz="36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6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4491787" y="3403445"/>
            <a:ext cx="505092" cy="66387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en-US" altLang="zh-CN" sz="36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6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310947" y="4788337"/>
            <a:ext cx="505092" cy="663876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en-US" altLang="zh-CN" sz="36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6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Oval 14"/>
          <p:cNvSpPr>
            <a:spLocks noChangeArrowheads="1"/>
          </p:cNvSpPr>
          <p:nvPr/>
        </p:nvSpPr>
        <p:spPr bwMode="auto">
          <a:xfrm>
            <a:off x="1257580" y="1995039"/>
            <a:ext cx="2471837" cy="2416829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txBody>
          <a:bodyPr vert="horz" wrap="square" lIns="108816" tIns="54408" rIns="108816" bIns="54408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0" name="Freeform 15"/>
          <p:cNvSpPr>
            <a:spLocks noEditPoints="1"/>
          </p:cNvSpPr>
          <p:nvPr/>
        </p:nvSpPr>
        <p:spPr bwMode="auto">
          <a:xfrm>
            <a:off x="1975158" y="2314469"/>
            <a:ext cx="982646" cy="818856"/>
          </a:xfrm>
          <a:custGeom>
            <a:avLst/>
            <a:gdLst>
              <a:gd name="T0" fmla="*/ 1051 w 1910"/>
              <a:gd name="T1" fmla="*/ 1550 h 1774"/>
              <a:gd name="T2" fmla="*/ 788 w 1910"/>
              <a:gd name="T3" fmla="*/ 1668 h 1774"/>
              <a:gd name="T4" fmla="*/ 535 w 1910"/>
              <a:gd name="T5" fmla="*/ 59 h 1774"/>
              <a:gd name="T6" fmla="*/ 591 w 1910"/>
              <a:gd name="T7" fmla="*/ 95 h 1774"/>
              <a:gd name="T8" fmla="*/ 963 w 1910"/>
              <a:gd name="T9" fmla="*/ 4 h 1774"/>
              <a:gd name="T10" fmla="*/ 477 w 1910"/>
              <a:gd name="T11" fmla="*/ 72 h 1774"/>
              <a:gd name="T12" fmla="*/ 582 w 1910"/>
              <a:gd name="T13" fmla="*/ 175 h 1774"/>
              <a:gd name="T14" fmla="*/ 560 w 1910"/>
              <a:gd name="T15" fmla="*/ 959 h 1774"/>
              <a:gd name="T16" fmla="*/ 454 w 1910"/>
              <a:gd name="T17" fmla="*/ 856 h 1774"/>
              <a:gd name="T18" fmla="*/ 477 w 1910"/>
              <a:gd name="T19" fmla="*/ 72 h 1774"/>
              <a:gd name="T20" fmla="*/ 869 w 1910"/>
              <a:gd name="T21" fmla="*/ 340 h 1774"/>
              <a:gd name="T22" fmla="*/ 1316 w 1910"/>
              <a:gd name="T23" fmla="*/ 289 h 1774"/>
              <a:gd name="T24" fmla="*/ 820 w 1910"/>
              <a:gd name="T25" fmla="*/ 308 h 1774"/>
              <a:gd name="T26" fmla="*/ 845 w 1910"/>
              <a:gd name="T27" fmla="*/ 375 h 1774"/>
              <a:gd name="T28" fmla="*/ 867 w 1910"/>
              <a:gd name="T29" fmla="*/ 1187 h 1774"/>
              <a:gd name="T30" fmla="*/ 762 w 1910"/>
              <a:gd name="T31" fmla="*/ 1155 h 1774"/>
              <a:gd name="T32" fmla="*/ 740 w 1910"/>
              <a:gd name="T33" fmla="*/ 343 h 1774"/>
              <a:gd name="T34" fmla="*/ 908 w 1910"/>
              <a:gd name="T35" fmla="*/ 408 h 1774"/>
              <a:gd name="T36" fmla="*/ 1440 w 1910"/>
              <a:gd name="T37" fmla="*/ 408 h 1774"/>
              <a:gd name="T38" fmla="*/ 1368 w 1910"/>
              <a:gd name="T39" fmla="*/ 1142 h 1774"/>
              <a:gd name="T40" fmla="*/ 908 w 1910"/>
              <a:gd name="T41" fmla="*/ 408 h 1774"/>
              <a:gd name="T42" fmla="*/ 1356 w 1910"/>
              <a:gd name="T43" fmla="*/ 469 h 1774"/>
              <a:gd name="T44" fmla="*/ 996 w 1910"/>
              <a:gd name="T45" fmla="*/ 677 h 1774"/>
              <a:gd name="T46" fmla="*/ 622 w 1910"/>
              <a:gd name="T47" fmla="*/ 158 h 1774"/>
              <a:gd name="T48" fmla="*/ 1155 w 1910"/>
              <a:gd name="T49" fmla="*/ 158 h 1774"/>
              <a:gd name="T50" fmla="*/ 719 w 1910"/>
              <a:gd name="T51" fmla="*/ 233 h 1774"/>
              <a:gd name="T52" fmla="*/ 677 w 1910"/>
              <a:gd name="T53" fmla="*/ 944 h 1774"/>
              <a:gd name="T54" fmla="*/ 622 w 1910"/>
              <a:gd name="T55" fmla="*/ 158 h 1774"/>
              <a:gd name="T56" fmla="*/ 378 w 1910"/>
              <a:gd name="T57" fmla="*/ 530 h 1774"/>
              <a:gd name="T58" fmla="*/ 293 w 1910"/>
              <a:gd name="T59" fmla="*/ 381 h 1774"/>
              <a:gd name="T60" fmla="*/ 152 w 1910"/>
              <a:gd name="T61" fmla="*/ 1314 h 1774"/>
              <a:gd name="T62" fmla="*/ 254 w 1910"/>
              <a:gd name="T63" fmla="*/ 1450 h 1774"/>
              <a:gd name="T64" fmla="*/ 0 w 1910"/>
              <a:gd name="T65" fmla="*/ 1774 h 1774"/>
              <a:gd name="T66" fmla="*/ 1910 w 1910"/>
              <a:gd name="T67" fmla="*/ 1651 h 1774"/>
              <a:gd name="T68" fmla="*/ 1748 w 1910"/>
              <a:gd name="T69" fmla="*/ 1314 h 1774"/>
              <a:gd name="T70" fmla="*/ 1607 w 1910"/>
              <a:gd name="T71" fmla="*/ 381 h 1774"/>
              <a:gd name="T72" fmla="*/ 1523 w 1910"/>
              <a:gd name="T73" fmla="*/ 530 h 1774"/>
              <a:gd name="T74" fmla="*/ 1614 w 1910"/>
              <a:gd name="T75" fmla="*/ 1336 h 1774"/>
              <a:gd name="T76" fmla="*/ 286 w 1910"/>
              <a:gd name="T77" fmla="*/ 530 h 1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910" h="1774">
                <a:moveTo>
                  <a:pt x="848" y="1550"/>
                </a:moveTo>
                <a:lnTo>
                  <a:pt x="1051" y="1550"/>
                </a:lnTo>
                <a:lnTo>
                  <a:pt x="1122" y="1668"/>
                </a:lnTo>
                <a:lnTo>
                  <a:pt x="788" y="1668"/>
                </a:lnTo>
                <a:lnTo>
                  <a:pt x="848" y="1550"/>
                </a:lnTo>
                <a:close/>
                <a:moveTo>
                  <a:pt x="535" y="59"/>
                </a:moveTo>
                <a:lnTo>
                  <a:pt x="584" y="90"/>
                </a:lnTo>
                <a:cubicBezTo>
                  <a:pt x="587" y="92"/>
                  <a:pt x="589" y="93"/>
                  <a:pt x="591" y="95"/>
                </a:cubicBezTo>
                <a:lnTo>
                  <a:pt x="1031" y="39"/>
                </a:lnTo>
                <a:cubicBezTo>
                  <a:pt x="1020" y="15"/>
                  <a:pt x="994" y="0"/>
                  <a:pt x="963" y="4"/>
                </a:cubicBezTo>
                <a:lnTo>
                  <a:pt x="535" y="59"/>
                </a:lnTo>
                <a:close/>
                <a:moveTo>
                  <a:pt x="477" y="72"/>
                </a:moveTo>
                <a:lnTo>
                  <a:pt x="560" y="125"/>
                </a:lnTo>
                <a:cubicBezTo>
                  <a:pt x="572" y="133"/>
                  <a:pt x="582" y="155"/>
                  <a:pt x="582" y="175"/>
                </a:cubicBezTo>
                <a:lnTo>
                  <a:pt x="582" y="937"/>
                </a:lnTo>
                <a:cubicBezTo>
                  <a:pt x="582" y="957"/>
                  <a:pt x="572" y="966"/>
                  <a:pt x="560" y="959"/>
                </a:cubicBezTo>
                <a:lnTo>
                  <a:pt x="477" y="906"/>
                </a:lnTo>
                <a:cubicBezTo>
                  <a:pt x="464" y="898"/>
                  <a:pt x="454" y="875"/>
                  <a:pt x="454" y="856"/>
                </a:cubicBezTo>
                <a:lnTo>
                  <a:pt x="454" y="93"/>
                </a:lnTo>
                <a:cubicBezTo>
                  <a:pt x="454" y="74"/>
                  <a:pt x="464" y="64"/>
                  <a:pt x="477" y="72"/>
                </a:cubicBezTo>
                <a:close/>
                <a:moveTo>
                  <a:pt x="820" y="308"/>
                </a:moveTo>
                <a:lnTo>
                  <a:pt x="869" y="340"/>
                </a:lnTo>
                <a:cubicBezTo>
                  <a:pt x="872" y="341"/>
                  <a:pt x="874" y="343"/>
                  <a:pt x="877" y="345"/>
                </a:cubicBezTo>
                <a:lnTo>
                  <a:pt x="1316" y="289"/>
                </a:lnTo>
                <a:cubicBezTo>
                  <a:pt x="1305" y="264"/>
                  <a:pt x="1279" y="250"/>
                  <a:pt x="1249" y="253"/>
                </a:cubicBezTo>
                <a:lnTo>
                  <a:pt x="820" y="308"/>
                </a:lnTo>
                <a:close/>
                <a:moveTo>
                  <a:pt x="762" y="322"/>
                </a:moveTo>
                <a:lnTo>
                  <a:pt x="845" y="375"/>
                </a:lnTo>
                <a:cubicBezTo>
                  <a:pt x="857" y="382"/>
                  <a:pt x="867" y="405"/>
                  <a:pt x="867" y="424"/>
                </a:cubicBezTo>
                <a:lnTo>
                  <a:pt x="867" y="1187"/>
                </a:lnTo>
                <a:cubicBezTo>
                  <a:pt x="867" y="1206"/>
                  <a:pt x="857" y="1216"/>
                  <a:pt x="845" y="1208"/>
                </a:cubicBezTo>
                <a:lnTo>
                  <a:pt x="762" y="1155"/>
                </a:lnTo>
                <a:cubicBezTo>
                  <a:pt x="750" y="1147"/>
                  <a:pt x="740" y="1125"/>
                  <a:pt x="740" y="1105"/>
                </a:cubicBezTo>
                <a:lnTo>
                  <a:pt x="740" y="343"/>
                </a:lnTo>
                <a:cubicBezTo>
                  <a:pt x="740" y="323"/>
                  <a:pt x="750" y="314"/>
                  <a:pt x="762" y="322"/>
                </a:cubicBezTo>
                <a:close/>
                <a:moveTo>
                  <a:pt x="908" y="408"/>
                </a:moveTo>
                <a:lnTo>
                  <a:pt x="1368" y="349"/>
                </a:lnTo>
                <a:cubicBezTo>
                  <a:pt x="1407" y="344"/>
                  <a:pt x="1440" y="370"/>
                  <a:pt x="1440" y="408"/>
                </a:cubicBezTo>
                <a:lnTo>
                  <a:pt x="1440" y="1064"/>
                </a:lnTo>
                <a:cubicBezTo>
                  <a:pt x="1440" y="1102"/>
                  <a:pt x="1407" y="1137"/>
                  <a:pt x="1368" y="1142"/>
                </a:cubicBezTo>
                <a:lnTo>
                  <a:pt x="908" y="1201"/>
                </a:lnTo>
                <a:lnTo>
                  <a:pt x="908" y="408"/>
                </a:lnTo>
                <a:close/>
                <a:moveTo>
                  <a:pt x="996" y="515"/>
                </a:moveTo>
                <a:lnTo>
                  <a:pt x="1356" y="469"/>
                </a:lnTo>
                <a:lnTo>
                  <a:pt x="1356" y="631"/>
                </a:lnTo>
                <a:lnTo>
                  <a:pt x="996" y="677"/>
                </a:lnTo>
                <a:lnTo>
                  <a:pt x="996" y="515"/>
                </a:lnTo>
                <a:close/>
                <a:moveTo>
                  <a:pt x="622" y="158"/>
                </a:moveTo>
                <a:lnTo>
                  <a:pt x="1082" y="99"/>
                </a:lnTo>
                <a:cubicBezTo>
                  <a:pt x="1122" y="94"/>
                  <a:pt x="1155" y="121"/>
                  <a:pt x="1155" y="158"/>
                </a:cubicBezTo>
                <a:lnTo>
                  <a:pt x="1155" y="177"/>
                </a:lnTo>
                <a:lnTo>
                  <a:pt x="719" y="233"/>
                </a:lnTo>
                <a:cubicBezTo>
                  <a:pt x="688" y="242"/>
                  <a:pt x="676" y="262"/>
                  <a:pt x="677" y="303"/>
                </a:cubicBezTo>
                <a:lnTo>
                  <a:pt x="677" y="944"/>
                </a:lnTo>
                <a:lnTo>
                  <a:pt x="622" y="951"/>
                </a:lnTo>
                <a:lnTo>
                  <a:pt x="622" y="158"/>
                </a:lnTo>
                <a:close/>
                <a:moveTo>
                  <a:pt x="286" y="530"/>
                </a:moveTo>
                <a:lnTo>
                  <a:pt x="378" y="530"/>
                </a:lnTo>
                <a:lnTo>
                  <a:pt x="378" y="381"/>
                </a:lnTo>
                <a:lnTo>
                  <a:pt x="293" y="381"/>
                </a:lnTo>
                <a:cubicBezTo>
                  <a:pt x="215" y="381"/>
                  <a:pt x="152" y="445"/>
                  <a:pt x="152" y="523"/>
                </a:cubicBezTo>
                <a:lnTo>
                  <a:pt x="152" y="1314"/>
                </a:lnTo>
                <a:cubicBezTo>
                  <a:pt x="152" y="1378"/>
                  <a:pt x="195" y="1433"/>
                  <a:pt x="254" y="1450"/>
                </a:cubicBezTo>
                <a:lnTo>
                  <a:pt x="254" y="1450"/>
                </a:lnTo>
                <a:lnTo>
                  <a:pt x="0" y="1651"/>
                </a:lnTo>
                <a:lnTo>
                  <a:pt x="0" y="1774"/>
                </a:lnTo>
                <a:lnTo>
                  <a:pt x="1910" y="1774"/>
                </a:lnTo>
                <a:lnTo>
                  <a:pt x="1910" y="1651"/>
                </a:lnTo>
                <a:lnTo>
                  <a:pt x="1638" y="1452"/>
                </a:lnTo>
                <a:cubicBezTo>
                  <a:pt x="1701" y="1438"/>
                  <a:pt x="1748" y="1381"/>
                  <a:pt x="1748" y="1314"/>
                </a:cubicBezTo>
                <a:lnTo>
                  <a:pt x="1748" y="523"/>
                </a:lnTo>
                <a:cubicBezTo>
                  <a:pt x="1748" y="445"/>
                  <a:pt x="1685" y="381"/>
                  <a:pt x="1607" y="381"/>
                </a:cubicBezTo>
                <a:lnTo>
                  <a:pt x="1523" y="381"/>
                </a:lnTo>
                <a:lnTo>
                  <a:pt x="1523" y="530"/>
                </a:lnTo>
                <a:lnTo>
                  <a:pt x="1614" y="530"/>
                </a:lnTo>
                <a:lnTo>
                  <a:pt x="1614" y="1336"/>
                </a:lnTo>
                <a:lnTo>
                  <a:pt x="286" y="1336"/>
                </a:lnTo>
                <a:lnTo>
                  <a:pt x="286" y="5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08816" tIns="54408" rIns="108816" bIns="54408" numCol="1" anchor="t" anchorCtr="0" compatLnSpc="1"/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857392" y="3330757"/>
            <a:ext cx="1218177" cy="571544"/>
          </a:xfrm>
          <a:prstGeom prst="rect">
            <a:avLst/>
          </a:prstGeom>
          <a:noFill/>
        </p:spPr>
        <p:txBody>
          <a:bodyPr wrap="square" lIns="108816" tIns="54408" rIns="108816" bIns="54408" rtlCol="0">
            <a:spAutoFit/>
          </a:bodyPr>
          <a:lstStyle/>
          <a:p>
            <a:pPr algn="dist"/>
            <a:r>
              <a:rPr lang="zh-CN" altLang="en-US" sz="30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817672" y="3829548"/>
            <a:ext cx="1297616" cy="340711"/>
          </a:xfrm>
          <a:prstGeom prst="rect">
            <a:avLst/>
          </a:prstGeom>
          <a:noFill/>
        </p:spPr>
        <p:txBody>
          <a:bodyPr wrap="none" lIns="108816" tIns="54408" rIns="108816" bIns="54408" rtlCol="0">
            <a:spAutoFit/>
          </a:bodyPr>
          <a:lstStyle/>
          <a:p>
            <a:r>
              <a:rPr lang="en-US" altLang="zh-CN" sz="1500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5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230683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需求二对比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633520" y="589910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1"/>
          <p:cNvSpPr txBox="1"/>
          <p:nvPr/>
        </p:nvSpPr>
        <p:spPr>
          <a:xfrm>
            <a:off x="2028792" y="1347062"/>
            <a:ext cx="9956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直</a:t>
            </a:r>
            <a:r>
              <a:rPr lang="zh-CN" altLang="en-US" sz="2400" dirty="0" smtClean="0">
                <a:solidFill>
                  <a:schemeClr val="bg1"/>
                </a:solidFill>
              </a:rPr>
              <a:t>播入口设计</a:t>
            </a:r>
            <a:r>
              <a:rPr lang="en-US" altLang="zh-CN" dirty="0" smtClean="0">
                <a:solidFill>
                  <a:schemeClr val="bg1"/>
                </a:solidFill>
              </a:rPr>
              <a:t> 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17569" y="1808727"/>
            <a:ext cx="414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斗鱼：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11688" y="2479371"/>
            <a:ext cx="6706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当在斗鱼中想进入颜值直播时，有两条途径：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点</a:t>
            </a:r>
            <a:r>
              <a:rPr lang="zh-CN" altLang="en-US" dirty="0" smtClean="0">
                <a:solidFill>
                  <a:schemeClr val="bg1"/>
                </a:solidFill>
              </a:rPr>
              <a:t>击底层分类后，滑动顶层标签，第八个标签为娱乐。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下</a:t>
            </a:r>
            <a:r>
              <a:rPr lang="zh-CN" altLang="en-US" dirty="0" smtClean="0">
                <a:solidFill>
                  <a:schemeClr val="bg1"/>
                </a:solidFill>
              </a:rPr>
              <a:t>滑屏幕列表，大概两个屏幕后，第五个板块为娱乐板块。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547" y="2178059"/>
            <a:ext cx="2287106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105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230683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需求二对比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633520" y="589910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1"/>
          <p:cNvSpPr txBox="1"/>
          <p:nvPr/>
        </p:nvSpPr>
        <p:spPr>
          <a:xfrm>
            <a:off x="2028792" y="1347062"/>
            <a:ext cx="9956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直</a:t>
            </a:r>
            <a:r>
              <a:rPr lang="zh-CN" altLang="en-US" sz="2400" dirty="0" smtClean="0">
                <a:solidFill>
                  <a:schemeClr val="bg1"/>
                </a:solidFill>
              </a:rPr>
              <a:t>播入口设计</a:t>
            </a:r>
            <a:r>
              <a:rPr lang="en-US" altLang="zh-CN" dirty="0" smtClean="0">
                <a:solidFill>
                  <a:schemeClr val="bg1"/>
                </a:solidFill>
              </a:rPr>
              <a:t>     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17569" y="1808727"/>
            <a:ext cx="414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熊猫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11689" y="2452738"/>
            <a:ext cx="67068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熊猫将娱</a:t>
            </a:r>
            <a:r>
              <a:rPr lang="zh-CN" altLang="zh-CN" dirty="0" smtClean="0">
                <a:solidFill>
                  <a:schemeClr val="bg1"/>
                </a:solidFill>
              </a:rPr>
              <a:t>乐放</a:t>
            </a:r>
            <a:r>
              <a:rPr lang="zh-CN" altLang="zh-CN" dirty="0">
                <a:solidFill>
                  <a:schemeClr val="bg1"/>
                </a:solidFill>
              </a:rPr>
              <a:t>在底层标签作为入口</a:t>
            </a:r>
            <a:r>
              <a:rPr lang="zh-CN" altLang="zh-CN" dirty="0" smtClean="0">
                <a:solidFill>
                  <a:schemeClr val="bg1"/>
                </a:solidFill>
              </a:rPr>
              <a:t>，</a:t>
            </a:r>
            <a:r>
              <a:rPr lang="zh-CN" altLang="zh-CN" dirty="0">
                <a:solidFill>
                  <a:schemeClr val="bg1"/>
                </a:solidFill>
              </a:rPr>
              <a:t>用</a:t>
            </a:r>
            <a:r>
              <a:rPr lang="zh-CN" altLang="zh-CN" dirty="0" smtClean="0">
                <a:solidFill>
                  <a:schemeClr val="bg1"/>
                </a:solidFill>
              </a:rPr>
              <a:t>户</a:t>
            </a:r>
            <a:r>
              <a:rPr lang="zh-CN" altLang="en-US" dirty="0">
                <a:solidFill>
                  <a:schemeClr val="bg1"/>
                </a:solidFill>
              </a:rPr>
              <a:t>进</a:t>
            </a:r>
            <a:r>
              <a:rPr lang="zh-CN" altLang="en-US" dirty="0" smtClean="0">
                <a:solidFill>
                  <a:schemeClr val="bg1"/>
                </a:solidFill>
              </a:rPr>
              <a:t>入软件便可发现娱乐直播入口，</a:t>
            </a:r>
            <a:r>
              <a:rPr lang="zh-CN" altLang="zh-CN" dirty="0" smtClean="0">
                <a:solidFill>
                  <a:schemeClr val="bg1"/>
                </a:solidFill>
              </a:rPr>
              <a:t>单</a:t>
            </a:r>
            <a:r>
              <a:rPr lang="zh-CN" altLang="zh-CN" dirty="0">
                <a:solidFill>
                  <a:schemeClr val="bg1"/>
                </a:solidFill>
              </a:rPr>
              <a:t>独将游戏、娱乐、自制节目分为不同项放在界面下</a:t>
            </a:r>
            <a:r>
              <a:rPr lang="zh-CN" altLang="zh-CN" dirty="0" smtClean="0">
                <a:solidFill>
                  <a:schemeClr val="bg1"/>
                </a:solidFill>
              </a:rPr>
              <a:t>端</a:t>
            </a:r>
            <a:r>
              <a:rPr lang="zh-CN" altLang="en-US" dirty="0" smtClean="0">
                <a:solidFill>
                  <a:schemeClr val="bg1"/>
                </a:solidFill>
              </a:rPr>
              <a:t>，体现了熊猫对于娱乐直播的重视。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对比发现：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</a:rPr>
              <a:t>熊猫直播更注重娱乐美女直播，且入口也简洁明了，而斗鱼直播入口则较为繁琐。</a:t>
            </a:r>
            <a:endParaRPr lang="zh-CN" altLang="zh-CN" dirty="0">
              <a:solidFill>
                <a:schemeClr val="bg1"/>
              </a:solidFill>
            </a:endParaRPr>
          </a:p>
        </p:txBody>
      </p:sp>
      <p:pic>
        <p:nvPicPr>
          <p:cNvPr id="4098" name="Picture 2" descr="E:\附加 learn\产品\直播竞品分析\熊猫\熊猫直播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569" y="2178059"/>
            <a:ext cx="2287106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20347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230683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需求二对比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633520" y="589910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2117569" y="2054084"/>
            <a:ext cx="240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斗鱼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52297" y="4040004"/>
            <a:ext cx="2437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送礼显示处</a:t>
            </a:r>
            <a:r>
              <a:rPr lang="zh-CN" altLang="en-US" dirty="0">
                <a:solidFill>
                  <a:schemeClr val="bg1"/>
                </a:solidFill>
              </a:rPr>
              <a:t>：</a:t>
            </a:r>
            <a:r>
              <a:rPr lang="zh-CN" altLang="en-US" dirty="0" smtClean="0">
                <a:solidFill>
                  <a:schemeClr val="bg1"/>
                </a:solidFill>
              </a:rPr>
              <a:t>最多显示两条记录，位于屏幕左侧中央处。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5122" name="Picture 2" descr="C:\Users\Administrator\Desktop\斗鱼美女界面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190" y="2504733"/>
            <a:ext cx="2287106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095599" y="5378953"/>
            <a:ext cx="2394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弹幕</a:t>
            </a:r>
            <a:r>
              <a:rPr lang="zh-CN" altLang="en-US" dirty="0" smtClean="0">
                <a:solidFill>
                  <a:schemeClr val="bg1"/>
                </a:solidFill>
              </a:rPr>
              <a:t>显示处：最多显示</a:t>
            </a:r>
            <a:r>
              <a:rPr lang="en-US" altLang="zh-CN" dirty="0" smtClean="0">
                <a:solidFill>
                  <a:schemeClr val="bg1"/>
                </a:solidFill>
              </a:rPr>
              <a:t>7</a:t>
            </a:r>
            <a:r>
              <a:rPr lang="zh-CN" altLang="en-US" dirty="0" smtClean="0">
                <a:solidFill>
                  <a:schemeClr val="bg1"/>
                </a:solidFill>
              </a:rPr>
              <a:t>条弹幕，位于屏幕下方，自身发的弹幕显示为红色。</a:t>
            </a:r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2117569" y="1346198"/>
            <a:ext cx="9956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界面设计：</a:t>
            </a:r>
            <a:r>
              <a:rPr lang="zh-CN" altLang="en-US" sz="1600" dirty="0" smtClean="0">
                <a:solidFill>
                  <a:schemeClr val="bg1"/>
                </a:solidFill>
              </a:rPr>
              <a:t>主要为各种操作下，界面显示如何，界面如何突出美女主播。包括进入直播间显示界面、送礼显示、弹幕显示、以及无弹幕模式下界面显示。</a:t>
            </a:r>
            <a:r>
              <a:rPr lang="en-US" altLang="zh-CN" sz="1600" dirty="0" smtClean="0">
                <a:solidFill>
                  <a:schemeClr val="bg1"/>
                </a:solidFill>
              </a:rPr>
              <a:t>      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304" y="2504733"/>
            <a:ext cx="2287106" cy="4068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95599" y="2443315"/>
            <a:ext cx="273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左</a:t>
            </a:r>
            <a:r>
              <a:rPr lang="zh-CN" altLang="en-US" dirty="0" smtClean="0">
                <a:solidFill>
                  <a:schemeClr val="bg1"/>
                </a:solidFill>
              </a:rPr>
              <a:t>图为进入界面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右图为送礼、弹幕界面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6" name="右大括号 5"/>
          <p:cNvSpPr/>
          <p:nvPr/>
        </p:nvSpPr>
        <p:spPr>
          <a:xfrm>
            <a:off x="9428086" y="4203583"/>
            <a:ext cx="435006" cy="1775534"/>
          </a:xfrm>
          <a:prstGeom prst="rightBrac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63092" y="4537352"/>
            <a:ext cx="22105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共</a:t>
            </a:r>
            <a:r>
              <a:rPr lang="zh-CN" altLang="en-US" dirty="0" smtClean="0">
                <a:solidFill>
                  <a:schemeClr val="bg1"/>
                </a:solidFill>
              </a:rPr>
              <a:t>占到屏幕</a:t>
            </a:r>
            <a:r>
              <a:rPr lang="en-US" altLang="zh-CN" dirty="0" smtClean="0">
                <a:solidFill>
                  <a:schemeClr val="bg1"/>
                </a:solidFill>
              </a:rPr>
              <a:t>½</a:t>
            </a:r>
            <a:r>
              <a:rPr lang="zh-CN" altLang="en-US" dirty="0" smtClean="0">
                <a:solidFill>
                  <a:schemeClr val="bg1"/>
                </a:solidFill>
              </a:rPr>
              <a:t>大小，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sz="1600" dirty="0" smtClean="0">
                <a:solidFill>
                  <a:schemeClr val="bg1"/>
                </a:solidFill>
              </a:rPr>
              <a:t>当礼物和弹幕数量很多时，很影响观看体验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3059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230683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需求二对比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633520" y="589910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2117569" y="1820083"/>
            <a:ext cx="240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斗鱼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2117569" y="1346198"/>
            <a:ext cx="9956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界面设计：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98779" y="2264148"/>
            <a:ext cx="60385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屏幕左滑后，进入无弹幕模式，如图：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此时不会显示弹幕和礼物，也不能发送弹幕和礼，观众在模式下只能观看直播。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虽</a:t>
            </a:r>
            <a:r>
              <a:rPr lang="zh-CN" altLang="en-US" dirty="0" smtClean="0">
                <a:solidFill>
                  <a:schemeClr val="bg1"/>
                </a:solidFill>
              </a:rPr>
              <a:t>然可以排除其他干扰来看直播，但其实观众在观看此类直播时，更多的是满足虚荣心（送礼）和“调戏”主播，没有操作未免太过单一。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304" y="2189415"/>
            <a:ext cx="2287106" cy="40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294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230683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需求二对比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633520" y="589910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2117569" y="1820083"/>
            <a:ext cx="240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熊猫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2117569" y="1346198"/>
            <a:ext cx="9956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界面设计：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304" y="2189415"/>
            <a:ext cx="2287106" cy="406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24578" y="2189415"/>
            <a:ext cx="2731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左</a:t>
            </a:r>
            <a:r>
              <a:rPr lang="zh-CN" altLang="en-US" dirty="0" smtClean="0">
                <a:solidFill>
                  <a:schemeClr val="bg1"/>
                </a:solidFill>
              </a:rPr>
              <a:t>图为进入界面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右图为送礼、弹幕界面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1027" name="Picture 3" descr="E:\附加 learn\产品\直播竞品分析\熊猫\熊猫美女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520" y="2189415"/>
            <a:ext cx="2287106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024578" y="5038416"/>
            <a:ext cx="2394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弹</a:t>
            </a:r>
            <a:r>
              <a:rPr lang="zh-CN" altLang="en-US" dirty="0" smtClean="0">
                <a:solidFill>
                  <a:schemeClr val="bg1"/>
                </a:solidFill>
              </a:rPr>
              <a:t>幕、送礼显示处：最多显示</a:t>
            </a:r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</a:rPr>
              <a:t>条记录，自身弹幕与其他弹幕无区别。</a:t>
            </a:r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14" name="右大括号 13"/>
          <p:cNvSpPr/>
          <p:nvPr/>
        </p:nvSpPr>
        <p:spPr>
          <a:xfrm>
            <a:off x="9428086" y="5091349"/>
            <a:ext cx="435006" cy="887767"/>
          </a:xfrm>
          <a:prstGeom prst="rightBrac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63092" y="5038416"/>
            <a:ext cx="2210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共</a:t>
            </a:r>
            <a:r>
              <a:rPr lang="zh-CN" altLang="en-US" dirty="0" smtClean="0">
                <a:solidFill>
                  <a:schemeClr val="bg1"/>
                </a:solidFill>
              </a:rPr>
              <a:t>占到屏幕</a:t>
            </a:r>
            <a:r>
              <a:rPr lang="en-US" altLang="zh-CN" dirty="0">
                <a:solidFill>
                  <a:schemeClr val="bg1"/>
                </a:solidFill>
              </a:rPr>
              <a:t>¼</a:t>
            </a:r>
            <a:r>
              <a:rPr lang="zh-CN" altLang="en-US" dirty="0" smtClean="0">
                <a:solidFill>
                  <a:schemeClr val="bg1"/>
                </a:solidFill>
              </a:rPr>
              <a:t>大小，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弹幕和礼物数量不会影响观看效果。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88336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230683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需求二对比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633520" y="589910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2117569" y="1820083"/>
            <a:ext cx="240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熊猫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2117569" y="1346198"/>
            <a:ext cx="9956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界面设计：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33519" y="2180880"/>
            <a:ext cx="73335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屏幕上滑后，进入无弹幕模式，如图：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此时不会显示和发送弹幕，但是仍然可以发送礼物和显示礼物，且送的礼物会放大后在屏幕下方显示出来，直播间所有人都会知道是谁送的什么礼</a:t>
            </a:r>
            <a:r>
              <a:rPr lang="zh-CN" altLang="en-US" dirty="0">
                <a:solidFill>
                  <a:schemeClr val="bg1"/>
                </a:solidFill>
              </a:rPr>
              <a:t>物，作为用户我肯定希望越多人看到越</a:t>
            </a:r>
            <a:r>
              <a:rPr lang="zh-CN" altLang="en-US" dirty="0" smtClean="0">
                <a:solidFill>
                  <a:schemeClr val="bg1"/>
                </a:solidFill>
              </a:rPr>
              <a:t>好，极大的满足了观众的虚荣感。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无弹</a:t>
            </a:r>
            <a:r>
              <a:rPr lang="zh-CN" altLang="en-US" dirty="0" smtClean="0">
                <a:solidFill>
                  <a:schemeClr val="bg1"/>
                </a:solidFill>
              </a:rPr>
              <a:t>幕模式下，仍然可以私信主播，不影响和主播间的交流。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对比发现：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熊</a:t>
            </a:r>
            <a:r>
              <a:rPr lang="zh-CN" altLang="en-US" dirty="0" smtClean="0">
                <a:solidFill>
                  <a:schemeClr val="bg1"/>
                </a:solidFill>
              </a:rPr>
              <a:t>猫在突出主播中做的更好 ，送礼和弹幕处占更小的屏幕</a:t>
            </a:r>
            <a:r>
              <a:rPr lang="zh-CN" altLang="en-US" dirty="0">
                <a:solidFill>
                  <a:schemeClr val="bg1"/>
                </a:solidFill>
              </a:rPr>
              <a:t>范</a:t>
            </a:r>
            <a:r>
              <a:rPr lang="zh-CN" altLang="en-US" dirty="0" smtClean="0">
                <a:solidFill>
                  <a:schemeClr val="bg1"/>
                </a:solidFill>
              </a:rPr>
              <a:t>围，不影响看“脸”。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熊</a:t>
            </a:r>
            <a:r>
              <a:rPr lang="zh-CN" altLang="en-US" dirty="0" smtClean="0">
                <a:solidFill>
                  <a:schemeClr val="bg1"/>
                </a:solidFill>
              </a:rPr>
              <a:t>猫的送礼能被放大显示，最大化观众感受，而斗鱼只能显示在屏幕左侧，不仅小而且占位置。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050" name="Picture 2" descr="E:\附加 learn\产品\直播竞品分析\熊猫\熊猫美女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936" y="2189415"/>
            <a:ext cx="2287106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7327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230683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需求二对比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633520" y="589910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2117569" y="2172248"/>
            <a:ext cx="333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下</a:t>
            </a:r>
            <a:r>
              <a:rPr lang="zh-CN" altLang="en-US" dirty="0" smtClean="0">
                <a:solidFill>
                  <a:schemeClr val="bg1"/>
                </a:solidFill>
              </a:rPr>
              <a:t>图为两</a:t>
            </a:r>
            <a:r>
              <a:rPr lang="en-US" altLang="zh-CN" dirty="0" smtClean="0">
                <a:solidFill>
                  <a:schemeClr val="bg1"/>
                </a:solidFill>
              </a:rPr>
              <a:t>APP</a:t>
            </a:r>
            <a:r>
              <a:rPr lang="zh-CN" altLang="en-US" dirty="0" smtClean="0">
                <a:solidFill>
                  <a:schemeClr val="bg1"/>
                </a:solidFill>
              </a:rPr>
              <a:t>互动功能对比：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2117569" y="1346198"/>
            <a:ext cx="9956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互</a:t>
            </a:r>
            <a:r>
              <a:rPr lang="zh-CN" altLang="en-US" sz="2400" dirty="0" smtClean="0">
                <a:solidFill>
                  <a:schemeClr val="bg1"/>
                </a:solidFill>
              </a:rPr>
              <a:t>动方式：</a:t>
            </a:r>
            <a:r>
              <a:rPr lang="zh-CN" altLang="en-US" dirty="0" smtClean="0">
                <a:solidFill>
                  <a:schemeClr val="bg1"/>
                </a:solidFill>
              </a:rPr>
              <a:t>美女直播时，此时重要的不是观众间的互动而是观众和主播间的互动。因此，与主播的互动方式越多越好。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3074" name="Picture 2" descr="C:\Users\Administrator\Desktop\美女互动功能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415" y="2719134"/>
            <a:ext cx="5667712" cy="119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233412" y="4082427"/>
            <a:ext cx="361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下</a:t>
            </a:r>
            <a:r>
              <a:rPr lang="zh-CN" altLang="en-US" dirty="0" smtClean="0">
                <a:solidFill>
                  <a:schemeClr val="bg1"/>
                </a:solidFill>
              </a:rPr>
              <a:t>图为无弹幕模式下功能对比：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901" y="4540537"/>
            <a:ext cx="5666400" cy="106723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182497" y="2693980"/>
            <a:ext cx="36248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对比发现：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熊</a:t>
            </a:r>
            <a:r>
              <a:rPr lang="zh-CN" altLang="en-US" dirty="0" smtClean="0">
                <a:solidFill>
                  <a:schemeClr val="bg1"/>
                </a:solidFill>
              </a:rPr>
              <a:t>猫在常规模式下互动方式比斗鱼多，有更多选择去与主播交流。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无弹</a:t>
            </a:r>
            <a:r>
              <a:rPr lang="zh-CN" altLang="en-US" dirty="0" smtClean="0">
                <a:solidFill>
                  <a:schemeClr val="bg1"/>
                </a:solidFill>
              </a:rPr>
              <a:t>幕模式下，斗鱼与主播</a:t>
            </a:r>
            <a:r>
              <a:rPr lang="zh-CN" altLang="en-US" dirty="0">
                <a:solidFill>
                  <a:schemeClr val="bg1"/>
                </a:solidFill>
              </a:rPr>
              <a:t>零</a:t>
            </a:r>
            <a:r>
              <a:rPr lang="zh-CN" altLang="en-US" dirty="0" smtClean="0">
                <a:solidFill>
                  <a:schemeClr val="bg1"/>
                </a:solidFill>
              </a:rPr>
              <a:t>交流，而熊猫则仍可以送礼和私信。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1713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230683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需求一对比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633520" y="589910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1"/>
          <p:cNvSpPr txBox="1"/>
          <p:nvPr/>
        </p:nvSpPr>
        <p:spPr>
          <a:xfrm>
            <a:off x="2117569" y="1347063"/>
            <a:ext cx="9956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数据验证：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16504" y="1808728"/>
            <a:ext cx="8543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为了验证哪个</a:t>
            </a:r>
            <a:r>
              <a:rPr lang="en-US" altLang="zh-CN" sz="1600" dirty="0" smtClean="0">
                <a:solidFill>
                  <a:schemeClr val="bg1"/>
                </a:solidFill>
              </a:rPr>
              <a:t>APP</a:t>
            </a:r>
            <a:r>
              <a:rPr lang="zh-CN" altLang="en-US" sz="1600" dirty="0" smtClean="0">
                <a:solidFill>
                  <a:schemeClr val="bg1"/>
                </a:solidFill>
              </a:rPr>
              <a:t>美</a:t>
            </a:r>
            <a:r>
              <a:rPr lang="zh-CN" altLang="en-US" sz="1600" dirty="0">
                <a:solidFill>
                  <a:schemeClr val="bg1"/>
                </a:solidFill>
              </a:rPr>
              <a:t>女直播</a:t>
            </a:r>
            <a:r>
              <a:rPr lang="zh-CN" altLang="en-US" sz="1600" dirty="0" smtClean="0">
                <a:solidFill>
                  <a:schemeClr val="bg1"/>
                </a:solidFill>
              </a:rPr>
              <a:t>做的更好，我选取了</a:t>
            </a:r>
            <a:r>
              <a:rPr lang="en-US" altLang="zh-CN" sz="1600" dirty="0" smtClean="0">
                <a:solidFill>
                  <a:schemeClr val="bg1"/>
                </a:solidFill>
              </a:rPr>
              <a:t>24</a:t>
            </a:r>
            <a:r>
              <a:rPr lang="zh-CN" altLang="en-US" sz="1600" dirty="0" smtClean="0">
                <a:solidFill>
                  <a:schemeClr val="bg1"/>
                </a:solidFill>
              </a:rPr>
              <a:t>小时内两个</a:t>
            </a:r>
            <a:r>
              <a:rPr lang="en-US" altLang="zh-CN" sz="1600" dirty="0" smtClean="0">
                <a:solidFill>
                  <a:schemeClr val="bg1"/>
                </a:solidFill>
              </a:rPr>
              <a:t>APP</a:t>
            </a:r>
            <a:r>
              <a:rPr lang="zh-CN" altLang="en-US" sz="1600" dirty="0" smtClean="0">
                <a:solidFill>
                  <a:schemeClr val="bg1"/>
                </a:solidFill>
              </a:rPr>
              <a:t>在颜值直播中前五名的礼物价值进行对比，如下图：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32321" y="2555242"/>
            <a:ext cx="24436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综</a:t>
            </a:r>
            <a:r>
              <a:rPr lang="zh-CN" altLang="en-US" dirty="0" smtClean="0">
                <a:solidFill>
                  <a:schemeClr val="bg1"/>
                </a:solidFill>
              </a:rPr>
              <a:t>上所述：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我们可以发现熊猫直播在</a:t>
            </a:r>
            <a:r>
              <a:rPr lang="en-US" altLang="zh-CN" dirty="0" smtClean="0">
                <a:solidFill>
                  <a:schemeClr val="bg1"/>
                </a:solidFill>
              </a:rPr>
              <a:t>24</a:t>
            </a:r>
            <a:r>
              <a:rPr lang="zh-CN" altLang="en-US" dirty="0" smtClean="0">
                <a:solidFill>
                  <a:schemeClr val="bg1"/>
                </a:solidFill>
              </a:rPr>
              <a:t>小时内获得礼物数比斗鱼多。即有更多的观众愿意在熊猫美女直播中消费。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因</a:t>
            </a:r>
            <a:r>
              <a:rPr lang="zh-CN" altLang="en-US" dirty="0" smtClean="0">
                <a:solidFill>
                  <a:schemeClr val="bg1"/>
                </a:solidFill>
              </a:rPr>
              <a:t>此，我们可以得知结论</a:t>
            </a:r>
            <a:r>
              <a:rPr lang="en-US" altLang="zh-CN" dirty="0">
                <a:solidFill>
                  <a:schemeClr val="bg1"/>
                </a:solidFill>
              </a:rPr>
              <a:t>: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在面对需求二</a:t>
            </a:r>
            <a:r>
              <a:rPr lang="zh-CN" altLang="en-US" dirty="0">
                <a:solidFill>
                  <a:schemeClr val="bg1"/>
                </a:solidFill>
              </a:rPr>
              <a:t>时，熊</a:t>
            </a:r>
            <a:r>
              <a:rPr lang="zh-CN" altLang="en-US" dirty="0" smtClean="0">
                <a:solidFill>
                  <a:schemeClr val="bg1"/>
                </a:solidFill>
              </a:rPr>
              <a:t>猫直播</a:t>
            </a:r>
            <a:r>
              <a:rPr lang="zh-CN" altLang="en-US" dirty="0">
                <a:solidFill>
                  <a:schemeClr val="bg1"/>
                </a:solidFill>
              </a:rPr>
              <a:t>比斗鱼直</a:t>
            </a:r>
            <a:r>
              <a:rPr lang="zh-CN" altLang="en-US" dirty="0" smtClean="0">
                <a:solidFill>
                  <a:schemeClr val="bg1"/>
                </a:solidFill>
              </a:rPr>
              <a:t>播要做的更好。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504" y="2645839"/>
            <a:ext cx="7034028" cy="332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995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230683" y="515424"/>
            <a:ext cx="244488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核心需</a:t>
            </a: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求对比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633520" y="589910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1"/>
          <p:cNvSpPr txBox="1"/>
          <p:nvPr/>
        </p:nvSpPr>
        <p:spPr>
          <a:xfrm>
            <a:off x="2117569" y="1347063"/>
            <a:ext cx="995606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核</a:t>
            </a:r>
            <a:r>
              <a:rPr lang="zh-CN" altLang="en-US" sz="2400" dirty="0" smtClean="0">
                <a:solidFill>
                  <a:schemeClr val="bg1"/>
                </a:solidFill>
              </a:rPr>
              <a:t>心需求三：互动聊天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为了满足该需求，让用户有更好的交流体验，那么</a:t>
            </a:r>
            <a:r>
              <a:rPr lang="en-US" altLang="zh-CN" dirty="0" smtClean="0">
                <a:solidFill>
                  <a:schemeClr val="bg1"/>
                </a:solidFill>
              </a:rPr>
              <a:t>APP</a:t>
            </a:r>
            <a:r>
              <a:rPr lang="zh-CN" altLang="en-US" dirty="0" smtClean="0">
                <a:solidFill>
                  <a:schemeClr val="bg1"/>
                </a:solidFill>
              </a:rPr>
              <a:t>的要求：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    1.</a:t>
            </a:r>
            <a:r>
              <a:rPr lang="zh-CN" altLang="en-US" dirty="0" smtClean="0">
                <a:solidFill>
                  <a:schemeClr val="bg1"/>
                </a:solidFill>
              </a:rPr>
              <a:t>交流氛围要活跃 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    2.</a:t>
            </a:r>
            <a:r>
              <a:rPr lang="zh-CN" altLang="en-US" dirty="0" smtClean="0">
                <a:solidFill>
                  <a:schemeClr val="bg1"/>
                </a:solidFill>
              </a:rPr>
              <a:t>互动方式要多 （</a:t>
            </a:r>
            <a:r>
              <a:rPr lang="zh-CN" altLang="en-US" dirty="0">
                <a:solidFill>
                  <a:schemeClr val="bg1"/>
                </a:solidFill>
              </a:rPr>
              <a:t>不</a:t>
            </a:r>
            <a:r>
              <a:rPr lang="zh-CN" altLang="en-US" dirty="0" smtClean="0">
                <a:solidFill>
                  <a:schemeClr val="bg1"/>
                </a:solidFill>
              </a:rPr>
              <a:t>仅为观众与主播，观众与观众方式也要多）。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为此，我们分别从弹幕，亮点交流方式来进行综合对比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5703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230683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需求三对比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633520" y="589910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1"/>
          <p:cNvSpPr txBox="1"/>
          <p:nvPr/>
        </p:nvSpPr>
        <p:spPr>
          <a:xfrm>
            <a:off x="2028792" y="1347062"/>
            <a:ext cx="99560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弹幕：</a:t>
            </a:r>
            <a:r>
              <a:rPr lang="zh-CN" altLang="zh-CN" dirty="0">
                <a:solidFill>
                  <a:schemeClr val="bg1"/>
                </a:solidFill>
              </a:rPr>
              <a:t>弹幕作为直播内容最常见</a:t>
            </a:r>
            <a:r>
              <a:rPr lang="zh-CN" altLang="zh-CN" dirty="0" smtClean="0">
                <a:solidFill>
                  <a:schemeClr val="bg1"/>
                </a:solidFill>
              </a:rPr>
              <a:t>的，</a:t>
            </a:r>
            <a:r>
              <a:rPr lang="zh-CN" altLang="zh-CN" dirty="0">
                <a:solidFill>
                  <a:schemeClr val="bg1"/>
                </a:solidFill>
              </a:rPr>
              <a:t>也是最为直观的和主播的互动工具。弹幕的精彩程度，很大一部分决定了观看直播时内容的互动程度和创造程度。因此，弹幕的多样性和创造性，是可以反应一个直播平台创造内容的能</a:t>
            </a:r>
            <a:r>
              <a:rPr lang="zh-CN" altLang="zh-CN" dirty="0" smtClean="0">
                <a:solidFill>
                  <a:schemeClr val="bg1"/>
                </a:solidFill>
              </a:rPr>
              <a:t>力</a:t>
            </a:r>
            <a:r>
              <a:rPr lang="zh-CN" altLang="en-US" dirty="0" smtClean="0">
                <a:solidFill>
                  <a:schemeClr val="bg1"/>
                </a:solidFill>
              </a:rPr>
              <a:t>和活跃程度</a:t>
            </a:r>
            <a:r>
              <a:rPr lang="zh-CN" altLang="zh-CN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3379" y="2476529"/>
            <a:ext cx="7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斗鱼：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11966" y="3190996"/>
            <a:ext cx="2505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如左图：从</a:t>
            </a:r>
            <a:r>
              <a:rPr lang="zh-CN" altLang="en-US" dirty="0">
                <a:solidFill>
                  <a:schemeClr val="bg1"/>
                </a:solidFill>
              </a:rPr>
              <a:t>左到</a:t>
            </a:r>
            <a:r>
              <a:rPr lang="zh-CN" altLang="en-US" dirty="0" smtClean="0">
                <a:solidFill>
                  <a:schemeClr val="bg1"/>
                </a:solidFill>
              </a:rPr>
              <a:t>右，</a:t>
            </a:r>
            <a:r>
              <a:rPr lang="zh-CN" altLang="zh-CN" dirty="0">
                <a:solidFill>
                  <a:schemeClr val="bg1"/>
                </a:solidFill>
              </a:rPr>
              <a:t>弹</a:t>
            </a:r>
            <a:r>
              <a:rPr lang="zh-CN" altLang="zh-CN" dirty="0" smtClean="0">
                <a:solidFill>
                  <a:schemeClr val="bg1"/>
                </a:solidFill>
              </a:rPr>
              <a:t>幕</a:t>
            </a:r>
            <a:r>
              <a:rPr lang="zh-CN" altLang="en-US" dirty="0">
                <a:solidFill>
                  <a:schemeClr val="bg1"/>
                </a:solidFill>
              </a:rPr>
              <a:t>依次</a:t>
            </a:r>
            <a:r>
              <a:rPr lang="zh-CN" altLang="zh-CN" dirty="0" smtClean="0">
                <a:solidFill>
                  <a:schemeClr val="bg1"/>
                </a:solidFill>
              </a:rPr>
              <a:t>为</a:t>
            </a:r>
            <a:r>
              <a:rPr lang="zh-CN" altLang="zh-CN" dirty="0">
                <a:solidFill>
                  <a:schemeClr val="bg1"/>
                </a:solidFill>
              </a:rPr>
              <a:t>普通弹幕</a:t>
            </a:r>
            <a:r>
              <a:rPr lang="zh-CN" altLang="zh-CN" dirty="0" smtClean="0">
                <a:solidFill>
                  <a:schemeClr val="bg1"/>
                </a:solidFill>
              </a:rPr>
              <a:t>、</a:t>
            </a:r>
            <a:r>
              <a:rPr lang="zh-CN" altLang="zh-CN" dirty="0">
                <a:solidFill>
                  <a:schemeClr val="bg1"/>
                </a:solidFill>
              </a:rPr>
              <a:t>炫酷弹幕（字体颜色不同</a:t>
            </a:r>
            <a:r>
              <a:rPr lang="zh-CN" altLang="zh-CN" dirty="0" smtClean="0">
                <a:solidFill>
                  <a:schemeClr val="bg1"/>
                </a:solidFill>
              </a:rPr>
              <a:t>）、</a:t>
            </a:r>
            <a:r>
              <a:rPr lang="zh-CN" altLang="zh-CN" dirty="0">
                <a:solidFill>
                  <a:schemeClr val="bg1"/>
                </a:solidFill>
              </a:rPr>
              <a:t>喇叭弹幕（整个大区可以看到</a:t>
            </a:r>
            <a:r>
              <a:rPr lang="zh-CN" altLang="zh-CN" dirty="0" smtClean="0">
                <a:solidFill>
                  <a:schemeClr val="bg1"/>
                </a:solidFill>
              </a:rPr>
              <a:t>）</a:t>
            </a:r>
            <a:r>
              <a:rPr lang="zh-CN" altLang="en-US" dirty="0" smtClean="0">
                <a:solidFill>
                  <a:schemeClr val="bg1"/>
                </a:solidFill>
              </a:rPr>
              <a:t>、</a:t>
            </a:r>
            <a:r>
              <a:rPr lang="zh-CN" altLang="zh-CN" dirty="0" smtClean="0">
                <a:solidFill>
                  <a:schemeClr val="bg1"/>
                </a:solidFill>
              </a:rPr>
              <a:t>粉</a:t>
            </a:r>
            <a:r>
              <a:rPr lang="zh-CN" altLang="zh-CN" dirty="0">
                <a:solidFill>
                  <a:schemeClr val="bg1"/>
                </a:solidFill>
              </a:rPr>
              <a:t>丝弹幕</a:t>
            </a:r>
            <a:r>
              <a:rPr lang="zh-CN" altLang="zh-CN" dirty="0" smtClean="0">
                <a:solidFill>
                  <a:schemeClr val="bg1"/>
                </a:solidFill>
              </a:rPr>
              <a:t>（</a:t>
            </a:r>
            <a:r>
              <a:rPr lang="zh-CN" altLang="en-US" dirty="0" smtClean="0">
                <a:solidFill>
                  <a:schemeClr val="bg1"/>
                </a:solidFill>
              </a:rPr>
              <a:t>竖屏</a:t>
            </a:r>
            <a:r>
              <a:rPr lang="zh-CN" altLang="zh-CN" dirty="0" smtClean="0">
                <a:solidFill>
                  <a:schemeClr val="bg1"/>
                </a:solidFill>
              </a:rPr>
              <a:t>弹</a:t>
            </a:r>
            <a:r>
              <a:rPr lang="zh-CN" altLang="zh-CN" dirty="0">
                <a:solidFill>
                  <a:schemeClr val="bg1"/>
                </a:solidFill>
              </a:rPr>
              <a:t>幕前有粉丝牌</a:t>
            </a:r>
            <a:r>
              <a:rPr lang="zh-CN" altLang="zh-CN" dirty="0" smtClean="0">
                <a:solidFill>
                  <a:schemeClr val="bg1"/>
                </a:solidFill>
              </a:rPr>
              <a:t>）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1026" name="Picture 2" descr="E:\附加 learn\产品\直播竞品分析\斗鱼\斗鱼互动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153" y="2362725"/>
            <a:ext cx="2287106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\Desktop\熊猫弹幕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595" y="2564594"/>
            <a:ext cx="2287106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0060600" y="3104063"/>
            <a:ext cx="221129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如图熊猫分为普通弹幕和高能弹幕（美女直播为飘屏</a:t>
            </a:r>
            <a:r>
              <a:rPr lang="zh-CN" altLang="en-US" dirty="0" smtClean="0">
                <a:solidFill>
                  <a:schemeClr val="bg1"/>
                </a:solidFill>
              </a:rPr>
              <a:t>）。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对比发现：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斗</a:t>
            </a:r>
            <a:r>
              <a:rPr lang="zh-CN" altLang="en-US" dirty="0" smtClean="0">
                <a:solidFill>
                  <a:schemeClr val="bg1"/>
                </a:solidFill>
              </a:rPr>
              <a:t>鱼的</a:t>
            </a:r>
            <a:r>
              <a:rPr lang="zh-CN" altLang="en-US" dirty="0">
                <a:solidFill>
                  <a:schemeClr val="bg1"/>
                </a:solidFill>
              </a:rPr>
              <a:t>弹</a:t>
            </a:r>
            <a:r>
              <a:rPr lang="zh-CN" altLang="en-US" dirty="0" smtClean="0">
                <a:solidFill>
                  <a:schemeClr val="bg1"/>
                </a:solidFill>
              </a:rPr>
              <a:t>幕种类比熊猫多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42598" y="2463157"/>
            <a:ext cx="7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熊猫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082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7319761" y="3960000"/>
            <a:ext cx="364715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000" dirty="0" smtClean="0">
                <a:solidFill>
                  <a:schemeClr val="bg1"/>
                </a:solidFill>
              </a:rPr>
              <a:t>直播竞争格局如何？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25599" y="1434035"/>
            <a:ext cx="2036802" cy="2036802"/>
            <a:chOff x="8125599" y="1434035"/>
            <a:chExt cx="2036802" cy="2036802"/>
          </a:xfrm>
        </p:grpSpPr>
        <p:sp>
          <p:nvSpPr>
            <p:cNvPr id="43" name="椭圆 42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20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7" name="等腰三角形 16"/>
          <p:cNvSpPr/>
          <p:nvPr/>
        </p:nvSpPr>
        <p:spPr>
          <a:xfrm>
            <a:off x="1496421" y="2272084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>
            <a:off x="3870575" y="482410"/>
            <a:ext cx="710484" cy="612486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3" name="等腰三角形 22"/>
          <p:cNvSpPr/>
          <p:nvPr/>
        </p:nvSpPr>
        <p:spPr>
          <a:xfrm rot="3600000">
            <a:off x="1772153" y="2868342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4" name="等腰三角形 23"/>
          <p:cNvSpPr/>
          <p:nvPr/>
        </p:nvSpPr>
        <p:spPr>
          <a:xfrm flipV="1">
            <a:off x="2606221" y="3013768"/>
            <a:ext cx="1651895" cy="1424047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5" name="等腰三角形 24"/>
          <p:cNvSpPr/>
          <p:nvPr/>
        </p:nvSpPr>
        <p:spPr>
          <a:xfrm>
            <a:off x="1872213" y="3695477"/>
            <a:ext cx="2041347" cy="175978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6" name="等腰三角形 25"/>
          <p:cNvSpPr/>
          <p:nvPr/>
        </p:nvSpPr>
        <p:spPr>
          <a:xfrm>
            <a:off x="1516971" y="5538705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7" name="等腰三角形 26"/>
          <p:cNvSpPr/>
          <p:nvPr/>
        </p:nvSpPr>
        <p:spPr>
          <a:xfrm>
            <a:off x="1248906" y="3941045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1484977" y="851887"/>
            <a:ext cx="710484" cy="612486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0" name="等腰三角形 29"/>
          <p:cNvSpPr/>
          <p:nvPr/>
        </p:nvSpPr>
        <p:spPr>
          <a:xfrm>
            <a:off x="1899528" y="1546135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4" name="等腰三角形 33"/>
          <p:cNvSpPr/>
          <p:nvPr/>
        </p:nvSpPr>
        <p:spPr>
          <a:xfrm rot="3600000">
            <a:off x="2437018" y="1350070"/>
            <a:ext cx="710484" cy="612486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5" name="等腰三角形 34"/>
          <p:cNvSpPr/>
          <p:nvPr/>
        </p:nvSpPr>
        <p:spPr>
          <a:xfrm rot="3600000">
            <a:off x="3962535" y="1056452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7" name="等腰三角形 36"/>
          <p:cNvSpPr/>
          <p:nvPr/>
        </p:nvSpPr>
        <p:spPr>
          <a:xfrm rot="3600000">
            <a:off x="1376629" y="4509446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8" name="等腰三角形 37"/>
          <p:cNvSpPr/>
          <p:nvPr/>
        </p:nvSpPr>
        <p:spPr>
          <a:xfrm rot="10800000">
            <a:off x="4158356" y="3838021"/>
            <a:ext cx="1334118" cy="1150101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8" name="等腰三角形 47"/>
          <p:cNvSpPr/>
          <p:nvPr/>
        </p:nvSpPr>
        <p:spPr>
          <a:xfrm>
            <a:off x="3644920" y="3915874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9" name="等腰三角形 48"/>
          <p:cNvSpPr/>
          <p:nvPr/>
        </p:nvSpPr>
        <p:spPr>
          <a:xfrm flipV="1">
            <a:off x="3644920" y="4649051"/>
            <a:ext cx="710484" cy="61248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0" name="等腰三角形 49"/>
          <p:cNvSpPr/>
          <p:nvPr/>
        </p:nvSpPr>
        <p:spPr>
          <a:xfrm rot="3600000">
            <a:off x="1804187" y="3786517"/>
            <a:ext cx="710484" cy="612486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等腰三角形 50"/>
          <p:cNvSpPr/>
          <p:nvPr/>
        </p:nvSpPr>
        <p:spPr>
          <a:xfrm rot="3600000">
            <a:off x="2324267" y="5366771"/>
            <a:ext cx="1213111" cy="1045785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等腰三角形 51"/>
          <p:cNvSpPr/>
          <p:nvPr/>
        </p:nvSpPr>
        <p:spPr>
          <a:xfrm>
            <a:off x="4847549" y="4712946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3" name="等腰三角形 52"/>
          <p:cNvSpPr/>
          <p:nvPr/>
        </p:nvSpPr>
        <p:spPr>
          <a:xfrm>
            <a:off x="2397976" y="1483210"/>
            <a:ext cx="1651895" cy="1424047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 rot="18000000" flipV="1">
            <a:off x="3902874" y="6235664"/>
            <a:ext cx="710484" cy="612486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230683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需求三对比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633520" y="589910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1"/>
          <p:cNvSpPr txBox="1"/>
          <p:nvPr/>
        </p:nvSpPr>
        <p:spPr>
          <a:xfrm>
            <a:off x="2028792" y="1347062"/>
            <a:ext cx="9956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弹幕：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8792" y="1790631"/>
            <a:ext cx="2159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斗鱼竖屏弹幕：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33520" y="1790631"/>
            <a:ext cx="79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熊猫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Administrator\Desktop\斗鱼竖屏弹幕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792" y="2159963"/>
            <a:ext cx="2287106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14"/>
          <p:cNvSpPr/>
          <p:nvPr/>
        </p:nvSpPr>
        <p:spPr>
          <a:xfrm>
            <a:off x="7102137" y="2052864"/>
            <a:ext cx="48827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斗鱼一次最多展现</a:t>
            </a:r>
            <a:r>
              <a:rPr lang="en-US" altLang="zh-CN" dirty="0" smtClean="0">
                <a:solidFill>
                  <a:schemeClr val="bg1"/>
                </a:solidFill>
              </a:rPr>
              <a:t>15</a:t>
            </a:r>
            <a:r>
              <a:rPr lang="zh-CN" altLang="en-US" dirty="0" smtClean="0">
                <a:solidFill>
                  <a:schemeClr val="bg1"/>
                </a:solidFill>
              </a:rPr>
              <a:t>条弹幕；而熊猫一次最多</a:t>
            </a:r>
            <a:r>
              <a:rPr lang="en-US" altLang="zh-CN" dirty="0" smtClean="0">
                <a:solidFill>
                  <a:schemeClr val="bg1"/>
                </a:solidFill>
              </a:rPr>
              <a:t>10</a:t>
            </a:r>
            <a:r>
              <a:rPr lang="zh-CN" altLang="en-US" dirty="0" smtClean="0">
                <a:solidFill>
                  <a:schemeClr val="bg1"/>
                </a:solidFill>
              </a:rPr>
              <a:t>条。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斗鱼弹幕每一行排列都十分整齐紧凑；而熊猫不仅每条弹幕间空隙太大，且弹幕因太长换行时空隙又太小（</a:t>
            </a:r>
            <a:r>
              <a:rPr lang="zh-CN" altLang="en-US" dirty="0">
                <a:solidFill>
                  <a:schemeClr val="bg1"/>
                </a:solidFill>
              </a:rPr>
              <a:t>红色划线处</a:t>
            </a:r>
            <a:r>
              <a:rPr lang="zh-CN" altLang="en-US" dirty="0" smtClean="0">
                <a:solidFill>
                  <a:schemeClr val="bg1"/>
                </a:solidFill>
              </a:rPr>
              <a:t>）。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斗鱼发言人名都为灰色，弹幕为其他颜色，重点突出了弹幕；而熊猫发言人为绿色，弹幕只有黑色，无法突出重点，会让人关注是谁而不是正在交流的内容。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对</a:t>
            </a:r>
            <a:r>
              <a:rPr lang="zh-CN" altLang="en-US" dirty="0" smtClean="0">
                <a:solidFill>
                  <a:schemeClr val="bg1"/>
                </a:solidFill>
              </a:rPr>
              <a:t>比发现在竖屏中：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</a:rPr>
              <a:t>斗鱼弹幕整体显示就多，排列紧凑，给人第一感觉就是弹幕交流比较活跃。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</a:rPr>
              <a:t>斗</a:t>
            </a:r>
            <a:r>
              <a:rPr lang="zh-CN" altLang="en-US" dirty="0" smtClean="0">
                <a:solidFill>
                  <a:schemeClr val="bg1"/>
                </a:solidFill>
              </a:rPr>
              <a:t>鱼更突出弹幕本身，颜色较为明显，注重交流内容。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2052" name="Picture 4" descr="C:\Users\Administrator\Desktop\熊猫竖屏弹幕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520" y="2159963"/>
            <a:ext cx="2287106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81650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230683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需求三对比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633520" y="589910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2002160" y="1320761"/>
            <a:ext cx="243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斗鱼横屏弹幕：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160" y="1646712"/>
            <a:ext cx="5647489" cy="21973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8047" y="3805900"/>
            <a:ext cx="2434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熊猫</a:t>
            </a:r>
            <a:r>
              <a:rPr lang="zh-CN" altLang="en-US" dirty="0" smtClean="0">
                <a:solidFill>
                  <a:schemeClr val="bg1"/>
                </a:solidFill>
              </a:rPr>
              <a:t>横屏弹幕：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99" y="4148598"/>
            <a:ext cx="5647489" cy="2463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67961" y="1672338"/>
            <a:ext cx="43411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从</a:t>
            </a:r>
            <a:r>
              <a:rPr lang="zh-CN" altLang="en-US" dirty="0" smtClean="0">
                <a:solidFill>
                  <a:schemeClr val="bg1"/>
                </a:solidFill>
              </a:rPr>
              <a:t>图中可以看出，斗鱼横屏时弹幕有多种颜色，第一眼就让人觉得很炫很活跃。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熊猫只有黑色和高能弹幕，比较单一，而且由</a:t>
            </a:r>
            <a:r>
              <a:rPr lang="zh-CN" altLang="en-US" dirty="0">
                <a:solidFill>
                  <a:schemeClr val="bg1"/>
                </a:solidFill>
              </a:rPr>
              <a:t>于弹幕不透明，如果高能弹幕过多，会极大影响观看体验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熊</a:t>
            </a:r>
            <a:r>
              <a:rPr lang="zh-CN" altLang="en-US" dirty="0" smtClean="0">
                <a:solidFill>
                  <a:schemeClr val="bg1"/>
                </a:solidFill>
              </a:rPr>
              <a:t>猫横屏弹幕也有优点，高能弹幕比斗鱼特殊弹幕更加明显，</a:t>
            </a:r>
            <a:r>
              <a:rPr lang="zh-CN" altLang="en-US" dirty="0">
                <a:solidFill>
                  <a:schemeClr val="bg1"/>
                </a:solidFill>
              </a:rPr>
              <a:t>还突出了发弹幕</a:t>
            </a:r>
            <a:r>
              <a:rPr lang="zh-CN" altLang="en-US" dirty="0" smtClean="0">
                <a:solidFill>
                  <a:schemeClr val="bg1"/>
                </a:solidFill>
              </a:rPr>
              <a:t>者。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对比发现在横</a:t>
            </a:r>
            <a:r>
              <a:rPr lang="zh-CN" altLang="en-US" dirty="0">
                <a:solidFill>
                  <a:schemeClr val="bg1"/>
                </a:solidFill>
              </a:rPr>
              <a:t>屏</a:t>
            </a:r>
            <a:r>
              <a:rPr lang="zh-CN" altLang="en-US" dirty="0" smtClean="0">
                <a:solidFill>
                  <a:schemeClr val="bg1"/>
                </a:solidFill>
              </a:rPr>
              <a:t>中：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斗</a:t>
            </a:r>
            <a:r>
              <a:rPr lang="zh-CN" altLang="en-US" dirty="0" smtClean="0">
                <a:solidFill>
                  <a:schemeClr val="bg1"/>
                </a:solidFill>
              </a:rPr>
              <a:t>鱼的弹幕显示更加活跃，丰富度更高。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熊</a:t>
            </a:r>
            <a:r>
              <a:rPr lang="zh-CN" altLang="en-US" dirty="0" smtClean="0">
                <a:solidFill>
                  <a:schemeClr val="bg1"/>
                </a:solidFill>
              </a:rPr>
              <a:t>猫的特殊弹幕更突出，更能突出观众优越感，但会影响其他观众体验。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1563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230683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需求三对比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633520" y="589910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1"/>
          <p:cNvSpPr txBox="1"/>
          <p:nvPr/>
        </p:nvSpPr>
        <p:spPr>
          <a:xfrm>
            <a:off x="2028792" y="1347062"/>
            <a:ext cx="9956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亮</a:t>
            </a:r>
            <a:r>
              <a:rPr lang="zh-CN" altLang="en-US" sz="2400" dirty="0" smtClean="0">
                <a:solidFill>
                  <a:schemeClr val="bg1"/>
                </a:solidFill>
              </a:rPr>
              <a:t>点交流：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75522" y="1841920"/>
            <a:ext cx="36772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斗鱼：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zh-CN" dirty="0" smtClean="0">
                <a:solidFill>
                  <a:schemeClr val="bg1"/>
                </a:solidFill>
              </a:rPr>
              <a:t>相</a:t>
            </a:r>
            <a:r>
              <a:rPr lang="zh-CN" altLang="zh-CN" dirty="0">
                <a:solidFill>
                  <a:schemeClr val="bg1"/>
                </a:solidFill>
              </a:rPr>
              <a:t>较于熊猫直播而言，斗鱼显然更加注重用户交流。斗鱼的鱼吧</a:t>
            </a:r>
            <a:r>
              <a:rPr lang="zh-CN" altLang="zh-CN" dirty="0" smtClean="0">
                <a:solidFill>
                  <a:schemeClr val="bg1"/>
                </a:solidFill>
              </a:rPr>
              <a:t>，</a:t>
            </a:r>
            <a:r>
              <a:rPr lang="zh-CN" altLang="zh-CN" dirty="0">
                <a:solidFill>
                  <a:schemeClr val="bg1"/>
                </a:solidFill>
              </a:rPr>
              <a:t>让用户和用户之间可以相互交流，各抒己见，让交流不再受弹幕的局限性和时间性</a:t>
            </a:r>
            <a:r>
              <a:rPr lang="zh-CN" altLang="zh-CN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由右图可知：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鱼吧的建立，</a:t>
            </a:r>
            <a:r>
              <a:rPr lang="zh-CN" altLang="zh-CN" dirty="0" smtClean="0">
                <a:solidFill>
                  <a:schemeClr val="bg1"/>
                </a:solidFill>
              </a:rPr>
              <a:t>类</a:t>
            </a:r>
            <a:r>
              <a:rPr lang="zh-CN" altLang="zh-CN" dirty="0">
                <a:solidFill>
                  <a:schemeClr val="bg1"/>
                </a:solidFill>
              </a:rPr>
              <a:t>似于微博</a:t>
            </a:r>
            <a:r>
              <a:rPr lang="en-US" altLang="zh-CN" dirty="0">
                <a:solidFill>
                  <a:schemeClr val="bg1"/>
                </a:solidFill>
              </a:rPr>
              <a:t>+</a:t>
            </a:r>
            <a:r>
              <a:rPr lang="zh-CN" altLang="zh-CN" dirty="0">
                <a:solidFill>
                  <a:schemeClr val="bg1"/>
                </a:solidFill>
              </a:rPr>
              <a:t>百度贴吧的形</a:t>
            </a:r>
            <a:r>
              <a:rPr lang="zh-CN" altLang="zh-CN" dirty="0" smtClean="0">
                <a:solidFill>
                  <a:schemeClr val="bg1"/>
                </a:solidFill>
              </a:rPr>
              <a:t>式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当</a:t>
            </a:r>
            <a:r>
              <a:rPr lang="zh-CN" altLang="en-US" dirty="0" smtClean="0">
                <a:solidFill>
                  <a:schemeClr val="bg1"/>
                </a:solidFill>
              </a:rPr>
              <a:t>我想聊天时，第一时间就可以发现鱼吧入口。可以在热</a:t>
            </a:r>
            <a:r>
              <a:rPr lang="zh-CN" altLang="en-US" dirty="0">
                <a:solidFill>
                  <a:schemeClr val="bg1"/>
                </a:solidFill>
              </a:rPr>
              <a:t>门</a:t>
            </a:r>
            <a:r>
              <a:rPr lang="zh-CN" altLang="en-US" dirty="0" smtClean="0">
                <a:solidFill>
                  <a:schemeClr val="bg1"/>
                </a:solidFill>
              </a:rPr>
              <a:t>动态去评论，也可以去找自己喜欢的圈子去聊天，而不仅仅是观看直播然后和弹幕聊天。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856" y="1762940"/>
            <a:ext cx="2287106" cy="40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617437" y="1828407"/>
            <a:ext cx="306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 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436" y="1744428"/>
            <a:ext cx="2286635" cy="406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697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230683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需求三对比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633520" y="589910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1"/>
          <p:cNvSpPr txBox="1"/>
          <p:nvPr/>
        </p:nvSpPr>
        <p:spPr>
          <a:xfrm>
            <a:off x="2028792" y="1347062"/>
            <a:ext cx="9956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亮</a:t>
            </a:r>
            <a:r>
              <a:rPr lang="zh-CN" altLang="en-US" sz="2400" dirty="0" smtClean="0">
                <a:solidFill>
                  <a:schemeClr val="bg1"/>
                </a:solidFill>
              </a:rPr>
              <a:t>点交流：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75522" y="1841920"/>
            <a:ext cx="3677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熊猫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17437" y="1828407"/>
            <a:ext cx="306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  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图片 10" descr="C:\Users\Administrator\Desktop\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421" y="2197739"/>
            <a:ext cx="2286000" cy="40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/>
          <p:cNvSpPr/>
          <p:nvPr/>
        </p:nvSpPr>
        <p:spPr>
          <a:xfrm>
            <a:off x="4809577" y="221196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熊猫除了弹幕互动外，还增添了竞猜这一互动方式。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主播设置好选项开盘后，用户可以自行下注竞猜。竞赛对象可以是任何内容，竞猜奖品既可以是金币，也可以</a:t>
            </a:r>
            <a:r>
              <a:rPr lang="zh-CN" altLang="en-US" dirty="0">
                <a:solidFill>
                  <a:schemeClr val="bg1"/>
                </a:solidFill>
              </a:rPr>
              <a:t>是</a:t>
            </a:r>
            <a:r>
              <a:rPr lang="zh-CN" altLang="zh-CN" dirty="0">
                <a:solidFill>
                  <a:schemeClr val="bg1"/>
                </a:solidFill>
              </a:rPr>
              <a:t>“竹子</a:t>
            </a:r>
            <a:r>
              <a:rPr lang="zh-CN" altLang="zh-CN" dirty="0" smtClean="0">
                <a:solidFill>
                  <a:schemeClr val="bg1"/>
                </a:solidFill>
              </a:rPr>
              <a:t>”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r>
              <a:rPr lang="zh-CN" altLang="zh-CN" dirty="0">
                <a:solidFill>
                  <a:schemeClr val="bg1"/>
                </a:solidFill>
              </a:rPr>
              <a:t>这意味着竞猜可以让一些不消费的用户也可以参与进来。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我觉</a:t>
            </a:r>
            <a:r>
              <a:rPr lang="zh-CN" altLang="en-US" dirty="0" smtClean="0">
                <a:solidFill>
                  <a:schemeClr val="bg1"/>
                </a:solidFill>
              </a:rPr>
              <a:t>得竞猜这种交流方式非常好，</a:t>
            </a:r>
            <a:r>
              <a:rPr lang="zh-CN" altLang="zh-CN" dirty="0" smtClean="0">
                <a:solidFill>
                  <a:schemeClr val="bg1"/>
                </a:solidFill>
              </a:rPr>
              <a:t>相</a:t>
            </a:r>
            <a:r>
              <a:rPr lang="zh-CN" altLang="zh-CN" dirty="0">
                <a:solidFill>
                  <a:schemeClr val="bg1"/>
                </a:solidFill>
              </a:rPr>
              <a:t>比于传统交流方式，虽然互动方式较少</a:t>
            </a:r>
            <a:r>
              <a:rPr lang="zh-CN" altLang="zh-CN" dirty="0" smtClean="0">
                <a:solidFill>
                  <a:schemeClr val="bg1"/>
                </a:solidFill>
              </a:rPr>
              <a:t>，</a:t>
            </a:r>
            <a:r>
              <a:rPr lang="zh-CN" altLang="en-US" dirty="0" smtClean="0">
                <a:solidFill>
                  <a:schemeClr val="bg1"/>
                </a:solidFill>
              </a:rPr>
              <a:t>但是</a:t>
            </a:r>
            <a:r>
              <a:rPr lang="zh-CN" altLang="zh-CN" dirty="0" smtClean="0">
                <a:solidFill>
                  <a:schemeClr val="bg1"/>
                </a:solidFill>
              </a:rPr>
              <a:t>极</a:t>
            </a:r>
            <a:r>
              <a:rPr lang="zh-CN" altLang="zh-CN" dirty="0">
                <a:solidFill>
                  <a:schemeClr val="bg1"/>
                </a:solidFill>
              </a:rPr>
              <a:t>大提升了直播的戏剧性和刺激程</a:t>
            </a:r>
            <a:r>
              <a:rPr lang="zh-CN" altLang="zh-CN" dirty="0" smtClean="0">
                <a:solidFill>
                  <a:schemeClr val="bg1"/>
                </a:solidFill>
              </a:rPr>
              <a:t>度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0575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3"/>
          <p:cNvSpPr>
            <a:spLocks noChangeArrowheads="1"/>
          </p:cNvSpPr>
          <p:nvPr/>
        </p:nvSpPr>
        <p:spPr bwMode="auto">
          <a:xfrm>
            <a:off x="5230683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需求三对比</a:t>
            </a:r>
          </a:p>
        </p:txBody>
      </p:sp>
      <p:grpSp>
        <p:nvGrpSpPr>
          <p:cNvPr id="50" name="组合 49"/>
          <p:cNvGrpSpPr/>
          <p:nvPr/>
        </p:nvGrpSpPr>
        <p:grpSpPr>
          <a:xfrm>
            <a:off x="4633520" y="589910"/>
            <a:ext cx="263341" cy="395013"/>
            <a:chOff x="5284519" y="1508166"/>
            <a:chExt cx="213756" cy="427512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1"/>
          <p:cNvSpPr txBox="1"/>
          <p:nvPr/>
        </p:nvSpPr>
        <p:spPr>
          <a:xfrm>
            <a:off x="2117569" y="1347063"/>
            <a:ext cx="9956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数据验证：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16504" y="1808728"/>
            <a:ext cx="8543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为了验证弹幕的活跃程度，我选取了</a:t>
            </a:r>
            <a:r>
              <a:rPr lang="en-US" altLang="zh-CN" sz="1600" dirty="0">
                <a:solidFill>
                  <a:schemeClr val="bg1"/>
                </a:solidFill>
              </a:rPr>
              <a:t>1</a:t>
            </a:r>
            <a:r>
              <a:rPr lang="zh-CN" altLang="en-US" sz="1600" dirty="0" smtClean="0">
                <a:solidFill>
                  <a:schemeClr val="bg1"/>
                </a:solidFill>
              </a:rPr>
              <a:t>小时内弹</a:t>
            </a:r>
            <a:r>
              <a:rPr lang="zh-CN" altLang="en-US" sz="1600" dirty="0">
                <a:solidFill>
                  <a:schemeClr val="bg1"/>
                </a:solidFill>
              </a:rPr>
              <a:t>幕数</a:t>
            </a:r>
            <a:r>
              <a:rPr lang="zh-CN" altLang="en-US" sz="1600" dirty="0" smtClean="0">
                <a:solidFill>
                  <a:schemeClr val="bg1"/>
                </a:solidFill>
              </a:rPr>
              <a:t>排名前五的直播间作为分析对象进行对比，如下图：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504" y="2526668"/>
            <a:ext cx="4648200" cy="282702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98860" y="2561342"/>
            <a:ext cx="43663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</a:rPr>
              <a:t>对比发现：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1600" dirty="0" smtClean="0">
                <a:solidFill>
                  <a:schemeClr val="bg1"/>
                </a:solidFill>
              </a:rPr>
              <a:t>同一时间内，斗鱼前五名的直播间的平均弹幕数量比熊猫的要多。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sz="1600" dirty="0">
                <a:solidFill>
                  <a:schemeClr val="bg1"/>
                </a:solidFill>
              </a:rPr>
              <a:t>同</a:t>
            </a:r>
            <a:r>
              <a:rPr lang="zh-CN" altLang="en-US" sz="1600" dirty="0" smtClean="0">
                <a:solidFill>
                  <a:schemeClr val="bg1"/>
                </a:solidFill>
              </a:rPr>
              <a:t>一</a:t>
            </a:r>
            <a:r>
              <a:rPr lang="zh-CN" altLang="en-US" sz="1600" dirty="0">
                <a:solidFill>
                  <a:schemeClr val="bg1"/>
                </a:solidFill>
              </a:rPr>
              <a:t>时间</a:t>
            </a:r>
            <a:r>
              <a:rPr lang="zh-CN" altLang="en-US" sz="1600" dirty="0" smtClean="0">
                <a:solidFill>
                  <a:schemeClr val="bg1"/>
                </a:solidFill>
              </a:rPr>
              <a:t>内，斗鱼前五名的平均在线人数也比熊猫的要少。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斗</a:t>
            </a:r>
            <a:r>
              <a:rPr lang="zh-CN" altLang="en-US" sz="1600" dirty="0" smtClean="0">
                <a:solidFill>
                  <a:schemeClr val="bg1"/>
                </a:solidFill>
              </a:rPr>
              <a:t>鱼中平均</a:t>
            </a:r>
            <a:r>
              <a:rPr lang="en-US" altLang="zh-CN" sz="1600" dirty="0" smtClean="0">
                <a:solidFill>
                  <a:schemeClr val="bg1"/>
                </a:solidFill>
              </a:rPr>
              <a:t>22</a:t>
            </a:r>
            <a:r>
              <a:rPr lang="zh-CN" altLang="en-US" sz="1600" dirty="0" smtClean="0">
                <a:solidFill>
                  <a:schemeClr val="bg1"/>
                </a:solidFill>
              </a:rPr>
              <a:t>个人发一跳弹幕，而熊猫</a:t>
            </a:r>
            <a:r>
              <a:rPr lang="en-US" altLang="zh-CN" sz="1600" dirty="0" smtClean="0">
                <a:solidFill>
                  <a:schemeClr val="bg1"/>
                </a:solidFill>
              </a:rPr>
              <a:t>101</a:t>
            </a:r>
            <a:r>
              <a:rPr lang="zh-CN" altLang="en-US" sz="1600" dirty="0" smtClean="0">
                <a:solidFill>
                  <a:schemeClr val="bg1"/>
                </a:solidFill>
              </a:rPr>
              <a:t>个人才发一条弹幕，更少的人创造了更多的弹幕。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因</a:t>
            </a:r>
            <a:r>
              <a:rPr lang="zh-CN" altLang="en-US" sz="1600" dirty="0" smtClean="0">
                <a:solidFill>
                  <a:schemeClr val="bg1"/>
                </a:solidFill>
              </a:rPr>
              <a:t>此我们可以得出结论：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zh-CN" altLang="en-US" sz="1600" dirty="0">
                <a:solidFill>
                  <a:schemeClr val="bg1"/>
                </a:solidFill>
              </a:rPr>
              <a:t>在面</a:t>
            </a:r>
            <a:r>
              <a:rPr lang="zh-CN" altLang="en-US" sz="1600" dirty="0" smtClean="0">
                <a:solidFill>
                  <a:schemeClr val="bg1"/>
                </a:solidFill>
              </a:rPr>
              <a:t>对需求三时</a:t>
            </a:r>
            <a:r>
              <a:rPr lang="en-US" altLang="zh-CN" sz="1600" dirty="0" smtClean="0">
                <a:solidFill>
                  <a:schemeClr val="bg1"/>
                </a:solidFill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</a:rPr>
              <a:t>斗鱼直播比熊猫直播做的更好，斗鱼整体弹幕氛围更加活跃。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endParaRPr lang="en-US" altLang="zh-CN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22294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8281562" y="3960000"/>
            <a:ext cx="17235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000" dirty="0">
                <a:solidFill>
                  <a:schemeClr val="bg1"/>
                </a:solidFill>
              </a:rPr>
              <a:t>分析总结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8125599" y="1434035"/>
            <a:ext cx="2036802" cy="2036802"/>
            <a:chOff x="8125599" y="1434035"/>
            <a:chExt cx="2036802" cy="2036802"/>
          </a:xfrm>
        </p:grpSpPr>
        <p:sp>
          <p:nvSpPr>
            <p:cNvPr id="43" name="椭圆 42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56"/>
            <p:cNvSpPr>
              <a:spLocks noChangeAspect="1" noEditPoints="1"/>
            </p:cNvSpPr>
            <p:nvPr/>
          </p:nvSpPr>
          <p:spPr bwMode="auto">
            <a:xfrm>
              <a:off x="8496720" y="1860953"/>
              <a:ext cx="1264579" cy="1154820"/>
            </a:xfrm>
            <a:custGeom>
              <a:avLst/>
              <a:gdLst>
                <a:gd name="T0" fmla="*/ 37 w 112"/>
                <a:gd name="T1" fmla="*/ 58 h 102"/>
                <a:gd name="T2" fmla="*/ 69 w 112"/>
                <a:gd name="T3" fmla="*/ 52 h 102"/>
                <a:gd name="T4" fmla="*/ 70 w 112"/>
                <a:gd name="T5" fmla="*/ 32 h 102"/>
                <a:gd name="T6" fmla="*/ 80 w 112"/>
                <a:gd name="T7" fmla="*/ 0 h 102"/>
                <a:gd name="T8" fmla="*/ 103 w 112"/>
                <a:gd name="T9" fmla="*/ 24 h 102"/>
                <a:gd name="T10" fmla="*/ 73 w 112"/>
                <a:gd name="T11" fmla="*/ 65 h 102"/>
                <a:gd name="T12" fmla="*/ 42 w 112"/>
                <a:gd name="T13" fmla="*/ 72 h 102"/>
                <a:gd name="T14" fmla="*/ 21 w 112"/>
                <a:gd name="T15" fmla="*/ 101 h 102"/>
                <a:gd name="T16" fmla="*/ 0 w 112"/>
                <a:gd name="T17" fmla="*/ 40 h 102"/>
                <a:gd name="T18" fmla="*/ 1 w 112"/>
                <a:gd name="T19" fmla="*/ 56 h 102"/>
                <a:gd name="T20" fmla="*/ 13 w 112"/>
                <a:gd name="T21" fmla="*/ 49 h 102"/>
                <a:gd name="T22" fmla="*/ 27 w 112"/>
                <a:gd name="T23" fmla="*/ 57 h 102"/>
                <a:gd name="T24" fmla="*/ 29 w 112"/>
                <a:gd name="T25" fmla="*/ 37 h 102"/>
                <a:gd name="T26" fmla="*/ 13 w 112"/>
                <a:gd name="T27" fmla="*/ 40 h 102"/>
                <a:gd name="T28" fmla="*/ 96 w 112"/>
                <a:gd name="T29" fmla="*/ 62 h 102"/>
                <a:gd name="T30" fmla="*/ 81 w 112"/>
                <a:gd name="T31" fmla="*/ 77 h 102"/>
                <a:gd name="T32" fmla="*/ 96 w 112"/>
                <a:gd name="T33" fmla="*/ 92 h 102"/>
                <a:gd name="T34" fmla="*/ 112 w 112"/>
                <a:gd name="T35" fmla="*/ 77 h 102"/>
                <a:gd name="T36" fmla="*/ 96 w 112"/>
                <a:gd name="T37" fmla="*/ 62 h 102"/>
                <a:gd name="T38" fmla="*/ 96 w 112"/>
                <a:gd name="T39" fmla="*/ 70 h 102"/>
                <a:gd name="T40" fmla="*/ 89 w 112"/>
                <a:gd name="T41" fmla="*/ 77 h 102"/>
                <a:gd name="T42" fmla="*/ 96 w 112"/>
                <a:gd name="T43" fmla="*/ 84 h 102"/>
                <a:gd name="T44" fmla="*/ 103 w 112"/>
                <a:gd name="T45" fmla="*/ 77 h 102"/>
                <a:gd name="T46" fmla="*/ 70 w 112"/>
                <a:gd name="T47" fmla="*/ 74 h 102"/>
                <a:gd name="T48" fmla="*/ 60 w 112"/>
                <a:gd name="T49" fmla="*/ 82 h 102"/>
                <a:gd name="T50" fmla="*/ 45 w 112"/>
                <a:gd name="T51" fmla="*/ 83 h 102"/>
                <a:gd name="T52" fmla="*/ 46 w 112"/>
                <a:gd name="T53" fmla="*/ 97 h 102"/>
                <a:gd name="T54" fmla="*/ 62 w 112"/>
                <a:gd name="T55" fmla="*/ 92 h 102"/>
                <a:gd name="T56" fmla="*/ 77 w 112"/>
                <a:gd name="T57" fmla="*/ 98 h 102"/>
                <a:gd name="T58" fmla="*/ 70 w 112"/>
                <a:gd name="T59" fmla="*/ 74 h 102"/>
                <a:gd name="T60" fmla="*/ 40 w 112"/>
                <a:gd name="T61" fmla="*/ 21 h 102"/>
                <a:gd name="T62" fmla="*/ 40 w 112"/>
                <a:gd name="T63" fmla="*/ 43 h 102"/>
                <a:gd name="T64" fmla="*/ 62 w 112"/>
                <a:gd name="T65" fmla="*/ 43 h 102"/>
                <a:gd name="T66" fmla="*/ 62 w 112"/>
                <a:gd name="T67" fmla="*/ 21 h 102"/>
                <a:gd name="T68" fmla="*/ 56 w 112"/>
                <a:gd name="T69" fmla="*/ 27 h 102"/>
                <a:gd name="T70" fmla="*/ 46 w 112"/>
                <a:gd name="T71" fmla="*/ 27 h 102"/>
                <a:gd name="T72" fmla="*/ 46 w 112"/>
                <a:gd name="T73" fmla="*/ 36 h 102"/>
                <a:gd name="T74" fmla="*/ 56 w 112"/>
                <a:gd name="T75" fmla="*/ 36 h 102"/>
                <a:gd name="T76" fmla="*/ 56 w 112"/>
                <a:gd name="T77" fmla="*/ 2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02">
                  <a:moveTo>
                    <a:pt x="21" y="101"/>
                  </a:moveTo>
                  <a:cubicBezTo>
                    <a:pt x="12" y="74"/>
                    <a:pt x="22" y="64"/>
                    <a:pt x="37" y="58"/>
                  </a:cubicBezTo>
                  <a:cubicBezTo>
                    <a:pt x="43" y="57"/>
                    <a:pt x="49" y="56"/>
                    <a:pt x="55" y="55"/>
                  </a:cubicBezTo>
                  <a:cubicBezTo>
                    <a:pt x="60" y="54"/>
                    <a:pt x="65" y="53"/>
                    <a:pt x="69" y="52"/>
                  </a:cubicBezTo>
                  <a:cubicBezTo>
                    <a:pt x="78" y="50"/>
                    <a:pt x="84" y="44"/>
                    <a:pt x="81" y="30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100" y="52"/>
                    <a:pt x="89" y="61"/>
                    <a:pt x="73" y="65"/>
                  </a:cubicBezTo>
                  <a:cubicBezTo>
                    <a:pt x="68" y="67"/>
                    <a:pt x="62" y="68"/>
                    <a:pt x="57" y="68"/>
                  </a:cubicBezTo>
                  <a:cubicBezTo>
                    <a:pt x="52" y="69"/>
                    <a:pt x="46" y="70"/>
                    <a:pt x="42" y="72"/>
                  </a:cubicBezTo>
                  <a:cubicBezTo>
                    <a:pt x="33" y="74"/>
                    <a:pt x="29" y="80"/>
                    <a:pt x="34" y="97"/>
                  </a:cubicBezTo>
                  <a:cubicBezTo>
                    <a:pt x="21" y="101"/>
                    <a:pt x="21" y="101"/>
                    <a:pt x="21" y="101"/>
                  </a:cubicBezTo>
                  <a:close/>
                  <a:moveTo>
                    <a:pt x="2" y="3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1"/>
                    <a:pt x="6" y="43"/>
                    <a:pt x="8" y="45"/>
                  </a:cubicBezTo>
                  <a:cubicBezTo>
                    <a:pt x="6" y="48"/>
                    <a:pt x="3" y="52"/>
                    <a:pt x="1" y="56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9" y="56"/>
                    <a:pt x="11" y="52"/>
                    <a:pt x="13" y="49"/>
                  </a:cubicBezTo>
                  <a:cubicBezTo>
                    <a:pt x="16" y="53"/>
                    <a:pt x="19" y="56"/>
                    <a:pt x="21" y="60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4" y="52"/>
                    <a:pt x="22" y="48"/>
                    <a:pt x="18" y="44"/>
                  </a:cubicBezTo>
                  <a:cubicBezTo>
                    <a:pt x="21" y="41"/>
                    <a:pt x="25" y="39"/>
                    <a:pt x="29" y="37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1" y="33"/>
                    <a:pt x="17" y="36"/>
                    <a:pt x="13" y="40"/>
                  </a:cubicBezTo>
                  <a:cubicBezTo>
                    <a:pt x="10" y="37"/>
                    <a:pt x="6" y="35"/>
                    <a:pt x="2" y="34"/>
                  </a:cubicBezTo>
                  <a:close/>
                  <a:moveTo>
                    <a:pt x="96" y="62"/>
                  </a:moveTo>
                  <a:cubicBezTo>
                    <a:pt x="92" y="62"/>
                    <a:pt x="88" y="63"/>
                    <a:pt x="85" y="66"/>
                  </a:cubicBezTo>
                  <a:cubicBezTo>
                    <a:pt x="82" y="69"/>
                    <a:pt x="81" y="73"/>
                    <a:pt x="81" y="77"/>
                  </a:cubicBezTo>
                  <a:cubicBezTo>
                    <a:pt x="81" y="81"/>
                    <a:pt x="82" y="85"/>
                    <a:pt x="85" y="88"/>
                  </a:cubicBezTo>
                  <a:cubicBezTo>
                    <a:pt x="88" y="91"/>
                    <a:pt x="92" y="92"/>
                    <a:pt x="96" y="92"/>
                  </a:cubicBezTo>
                  <a:cubicBezTo>
                    <a:pt x="100" y="92"/>
                    <a:pt x="104" y="91"/>
                    <a:pt x="107" y="88"/>
                  </a:cubicBezTo>
                  <a:cubicBezTo>
                    <a:pt x="110" y="85"/>
                    <a:pt x="112" y="81"/>
                    <a:pt x="112" y="77"/>
                  </a:cubicBezTo>
                  <a:cubicBezTo>
                    <a:pt x="112" y="73"/>
                    <a:pt x="110" y="69"/>
                    <a:pt x="107" y="66"/>
                  </a:cubicBezTo>
                  <a:cubicBezTo>
                    <a:pt x="104" y="63"/>
                    <a:pt x="100" y="62"/>
                    <a:pt x="96" y="62"/>
                  </a:cubicBezTo>
                  <a:close/>
                  <a:moveTo>
                    <a:pt x="101" y="72"/>
                  </a:moveTo>
                  <a:cubicBezTo>
                    <a:pt x="100" y="71"/>
                    <a:pt x="98" y="70"/>
                    <a:pt x="96" y="70"/>
                  </a:cubicBezTo>
                  <a:cubicBezTo>
                    <a:pt x="94" y="70"/>
                    <a:pt x="93" y="71"/>
                    <a:pt x="91" y="72"/>
                  </a:cubicBezTo>
                  <a:cubicBezTo>
                    <a:pt x="90" y="73"/>
                    <a:pt x="89" y="75"/>
                    <a:pt x="89" y="77"/>
                  </a:cubicBezTo>
                  <a:cubicBezTo>
                    <a:pt x="89" y="79"/>
                    <a:pt x="90" y="81"/>
                    <a:pt x="91" y="82"/>
                  </a:cubicBezTo>
                  <a:cubicBezTo>
                    <a:pt x="93" y="83"/>
                    <a:pt x="94" y="84"/>
                    <a:pt x="96" y="84"/>
                  </a:cubicBezTo>
                  <a:cubicBezTo>
                    <a:pt x="98" y="84"/>
                    <a:pt x="100" y="83"/>
                    <a:pt x="101" y="82"/>
                  </a:cubicBezTo>
                  <a:cubicBezTo>
                    <a:pt x="102" y="81"/>
                    <a:pt x="103" y="79"/>
                    <a:pt x="103" y="77"/>
                  </a:cubicBezTo>
                  <a:cubicBezTo>
                    <a:pt x="103" y="75"/>
                    <a:pt x="102" y="73"/>
                    <a:pt x="101" y="72"/>
                  </a:cubicBezTo>
                  <a:close/>
                  <a:moveTo>
                    <a:pt x="70" y="74"/>
                  </a:moveTo>
                  <a:cubicBezTo>
                    <a:pt x="63" y="73"/>
                    <a:pt x="63" y="73"/>
                    <a:pt x="63" y="73"/>
                  </a:cubicBezTo>
                  <a:cubicBezTo>
                    <a:pt x="62" y="76"/>
                    <a:pt x="61" y="79"/>
                    <a:pt x="60" y="82"/>
                  </a:cubicBezTo>
                  <a:cubicBezTo>
                    <a:pt x="56" y="80"/>
                    <a:pt x="52" y="78"/>
                    <a:pt x="48" y="77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9" y="84"/>
                    <a:pt x="53" y="86"/>
                    <a:pt x="56" y="88"/>
                  </a:cubicBezTo>
                  <a:cubicBezTo>
                    <a:pt x="53" y="91"/>
                    <a:pt x="50" y="94"/>
                    <a:pt x="46" y="97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4" y="99"/>
                    <a:pt x="58" y="96"/>
                    <a:pt x="62" y="92"/>
                  </a:cubicBezTo>
                  <a:cubicBezTo>
                    <a:pt x="65" y="94"/>
                    <a:pt x="68" y="98"/>
                    <a:pt x="71" y="10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3" y="93"/>
                    <a:pt x="70" y="89"/>
                    <a:pt x="65" y="86"/>
                  </a:cubicBezTo>
                  <a:cubicBezTo>
                    <a:pt x="67" y="82"/>
                    <a:pt x="69" y="78"/>
                    <a:pt x="70" y="74"/>
                  </a:cubicBezTo>
                  <a:close/>
                  <a:moveTo>
                    <a:pt x="51" y="16"/>
                  </a:moveTo>
                  <a:cubicBezTo>
                    <a:pt x="47" y="16"/>
                    <a:pt x="43" y="18"/>
                    <a:pt x="40" y="21"/>
                  </a:cubicBezTo>
                  <a:cubicBezTo>
                    <a:pt x="37" y="23"/>
                    <a:pt x="36" y="27"/>
                    <a:pt x="36" y="32"/>
                  </a:cubicBezTo>
                  <a:cubicBezTo>
                    <a:pt x="36" y="36"/>
                    <a:pt x="37" y="40"/>
                    <a:pt x="40" y="43"/>
                  </a:cubicBezTo>
                  <a:cubicBezTo>
                    <a:pt x="43" y="45"/>
                    <a:pt x="47" y="47"/>
                    <a:pt x="51" y="47"/>
                  </a:cubicBezTo>
                  <a:cubicBezTo>
                    <a:pt x="55" y="47"/>
                    <a:pt x="59" y="45"/>
                    <a:pt x="62" y="43"/>
                  </a:cubicBezTo>
                  <a:cubicBezTo>
                    <a:pt x="65" y="40"/>
                    <a:pt x="67" y="36"/>
                    <a:pt x="67" y="32"/>
                  </a:cubicBezTo>
                  <a:cubicBezTo>
                    <a:pt x="67" y="27"/>
                    <a:pt x="65" y="23"/>
                    <a:pt x="62" y="21"/>
                  </a:cubicBezTo>
                  <a:cubicBezTo>
                    <a:pt x="59" y="18"/>
                    <a:pt x="55" y="16"/>
                    <a:pt x="51" y="16"/>
                  </a:cubicBezTo>
                  <a:close/>
                  <a:moveTo>
                    <a:pt x="56" y="27"/>
                  </a:moveTo>
                  <a:cubicBezTo>
                    <a:pt x="55" y="26"/>
                    <a:pt x="53" y="25"/>
                    <a:pt x="51" y="25"/>
                  </a:cubicBezTo>
                  <a:cubicBezTo>
                    <a:pt x="49" y="25"/>
                    <a:pt x="48" y="26"/>
                    <a:pt x="46" y="27"/>
                  </a:cubicBezTo>
                  <a:cubicBezTo>
                    <a:pt x="45" y="28"/>
                    <a:pt x="44" y="30"/>
                    <a:pt x="44" y="32"/>
                  </a:cubicBezTo>
                  <a:cubicBezTo>
                    <a:pt x="44" y="33"/>
                    <a:pt x="45" y="35"/>
                    <a:pt x="46" y="36"/>
                  </a:cubicBezTo>
                  <a:cubicBezTo>
                    <a:pt x="48" y="38"/>
                    <a:pt x="49" y="38"/>
                    <a:pt x="51" y="38"/>
                  </a:cubicBezTo>
                  <a:cubicBezTo>
                    <a:pt x="53" y="38"/>
                    <a:pt x="55" y="38"/>
                    <a:pt x="56" y="36"/>
                  </a:cubicBezTo>
                  <a:cubicBezTo>
                    <a:pt x="57" y="35"/>
                    <a:pt x="58" y="33"/>
                    <a:pt x="58" y="32"/>
                  </a:cubicBezTo>
                  <a:cubicBezTo>
                    <a:pt x="58" y="30"/>
                    <a:pt x="57" y="28"/>
                    <a:pt x="56" y="2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5" name="等腰三角形 74"/>
          <p:cNvSpPr/>
          <p:nvPr/>
        </p:nvSpPr>
        <p:spPr>
          <a:xfrm>
            <a:off x="1009365" y="1750405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6" name="等腰三角形 75"/>
          <p:cNvSpPr/>
          <p:nvPr/>
        </p:nvSpPr>
        <p:spPr>
          <a:xfrm>
            <a:off x="4589384" y="1137386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7" name="等腰三角形 76"/>
          <p:cNvSpPr/>
          <p:nvPr/>
        </p:nvSpPr>
        <p:spPr>
          <a:xfrm rot="3600000">
            <a:off x="1285097" y="2346663"/>
            <a:ext cx="710484" cy="61248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8" name="等腰三角形 77"/>
          <p:cNvSpPr/>
          <p:nvPr/>
        </p:nvSpPr>
        <p:spPr>
          <a:xfrm flipV="1">
            <a:off x="2622085" y="2607659"/>
            <a:ext cx="1651895" cy="1424047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9" name="等腰三角形 78"/>
          <p:cNvSpPr/>
          <p:nvPr/>
        </p:nvSpPr>
        <p:spPr>
          <a:xfrm>
            <a:off x="1385157" y="3173798"/>
            <a:ext cx="2041347" cy="175978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0" name="等腰三角形 79"/>
          <p:cNvSpPr/>
          <p:nvPr/>
        </p:nvSpPr>
        <p:spPr>
          <a:xfrm>
            <a:off x="1029915" y="5017026"/>
            <a:ext cx="710484" cy="61248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1" name="等腰三角形 80"/>
          <p:cNvSpPr/>
          <p:nvPr/>
        </p:nvSpPr>
        <p:spPr>
          <a:xfrm>
            <a:off x="761850" y="3419366"/>
            <a:ext cx="710484" cy="61248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2" name="等腰三角形 81"/>
          <p:cNvSpPr/>
          <p:nvPr/>
        </p:nvSpPr>
        <p:spPr>
          <a:xfrm>
            <a:off x="1719916" y="1750068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3" name="等腰三角形 82"/>
          <p:cNvSpPr/>
          <p:nvPr/>
        </p:nvSpPr>
        <p:spPr>
          <a:xfrm>
            <a:off x="1412472" y="1024456"/>
            <a:ext cx="710484" cy="612486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4" name="等腰三角形 83"/>
          <p:cNvSpPr/>
          <p:nvPr/>
        </p:nvSpPr>
        <p:spPr>
          <a:xfrm rot="3600000">
            <a:off x="1949962" y="828391"/>
            <a:ext cx="710484" cy="61248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5" name="等腰三角形 84"/>
          <p:cNvSpPr/>
          <p:nvPr/>
        </p:nvSpPr>
        <p:spPr>
          <a:xfrm rot="3600000">
            <a:off x="4676899" y="1848588"/>
            <a:ext cx="710484" cy="61248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6" name="等腰三角形 85"/>
          <p:cNvSpPr/>
          <p:nvPr/>
        </p:nvSpPr>
        <p:spPr>
          <a:xfrm rot="3600000">
            <a:off x="889573" y="3987767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7" name="等腰三角形 86"/>
          <p:cNvSpPr/>
          <p:nvPr/>
        </p:nvSpPr>
        <p:spPr>
          <a:xfrm>
            <a:off x="3426449" y="3174656"/>
            <a:ext cx="1873250" cy="1758950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88" name="等腰三角形 87"/>
          <p:cNvSpPr/>
          <p:nvPr/>
        </p:nvSpPr>
        <p:spPr>
          <a:xfrm>
            <a:off x="2916564" y="5016620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flipV="1">
            <a:off x="3996064" y="5542152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0" name="等腰三角形 89"/>
          <p:cNvSpPr/>
          <p:nvPr/>
        </p:nvSpPr>
        <p:spPr>
          <a:xfrm rot="3600000">
            <a:off x="1317131" y="3264838"/>
            <a:ext cx="710484" cy="612486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1" name="等腰三角形 90"/>
          <p:cNvSpPr/>
          <p:nvPr/>
        </p:nvSpPr>
        <p:spPr>
          <a:xfrm rot="3600000">
            <a:off x="1837211" y="4845092"/>
            <a:ext cx="1213111" cy="1045785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2" name="等腰三角形 91"/>
          <p:cNvSpPr/>
          <p:nvPr/>
        </p:nvSpPr>
        <p:spPr>
          <a:xfrm>
            <a:off x="4589093" y="5541912"/>
            <a:ext cx="710484" cy="61248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3" name="等腰三角形 92"/>
          <p:cNvSpPr/>
          <p:nvPr/>
        </p:nvSpPr>
        <p:spPr>
          <a:xfrm>
            <a:off x="2562214" y="1025181"/>
            <a:ext cx="1711960" cy="1469390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6" name="文本框 67"/>
          <p:cNvSpPr txBox="1"/>
          <p:nvPr/>
        </p:nvSpPr>
        <p:spPr>
          <a:xfrm>
            <a:off x="1687819" y="4210976"/>
            <a:ext cx="13646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  <a:p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5275072" y="540636"/>
            <a:ext cx="244488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产</a:t>
            </a: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品优点总结</a:t>
            </a:r>
            <a:endParaRPr lang="zh-CN" altLang="en-US" sz="2935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624642" y="615123"/>
            <a:ext cx="263341" cy="395013"/>
            <a:chOff x="5284519" y="1508166"/>
            <a:chExt cx="213756" cy="42751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2403234" y="2104088"/>
            <a:ext cx="93685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>
                <a:solidFill>
                  <a:schemeClr val="bg1"/>
                </a:solidFill>
              </a:rPr>
              <a:t>综</a:t>
            </a:r>
            <a:r>
              <a:rPr lang="zh-CN" altLang="zh-CN" dirty="0">
                <a:solidFill>
                  <a:schemeClr val="bg1"/>
                </a:solidFill>
              </a:rPr>
              <a:t>上所</a:t>
            </a:r>
            <a:r>
              <a:rPr lang="zh-CN" altLang="zh-CN" dirty="0" smtClean="0">
                <a:solidFill>
                  <a:schemeClr val="bg1"/>
                </a:solidFill>
              </a:rPr>
              <a:t>述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zh-CN" dirty="0" smtClean="0">
                <a:solidFill>
                  <a:schemeClr val="bg1"/>
                </a:solidFill>
              </a:rPr>
              <a:t>斗</a:t>
            </a:r>
            <a:r>
              <a:rPr lang="zh-CN" altLang="zh-CN" dirty="0">
                <a:solidFill>
                  <a:schemeClr val="bg1"/>
                </a:solidFill>
              </a:rPr>
              <a:t>鱼最为全面但更注重于社交类，不仅有丰富的弹幕互动形式，更建立了鱼吧，用户可以畅所欲言，不仅主播可以创造平台内容，观众也可以发挥自己的想象力去引进流量。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zh-CN" dirty="0">
                <a:solidFill>
                  <a:schemeClr val="bg1"/>
                </a:solidFill>
              </a:rPr>
              <a:t>熊猫则注重娱乐（星秀直播和自创节目），引进一系列的明星，吸引粉丝跟进潮流。同时自创一系列节目，培养平台的粉丝而不是主播的粉丝。（与斗鱼不同，不能自发的创造内容而引进流量</a:t>
            </a:r>
            <a:r>
              <a:rPr lang="zh-CN" altLang="zh-CN" dirty="0" smtClean="0">
                <a:solidFill>
                  <a:schemeClr val="bg1"/>
                </a:solidFill>
              </a:rPr>
              <a:t>）。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zh-CN" altLang="zh-CN" dirty="0">
              <a:solidFill>
                <a:schemeClr val="bg1"/>
              </a:solidFill>
            </a:endParaRPr>
          </a:p>
          <a:p>
            <a:r>
              <a:rPr lang="zh-CN" altLang="zh-CN" dirty="0">
                <a:solidFill>
                  <a:schemeClr val="bg1"/>
                </a:solidFill>
              </a:rPr>
              <a:t>因此，如果一个用户需求在于社</a:t>
            </a:r>
            <a:r>
              <a:rPr lang="zh-CN" altLang="zh-CN" dirty="0" smtClean="0">
                <a:solidFill>
                  <a:schemeClr val="bg1"/>
                </a:solidFill>
              </a:rPr>
              <a:t>交</a:t>
            </a:r>
            <a:r>
              <a:rPr lang="zh-CN" altLang="en-US" dirty="0" smtClean="0">
                <a:solidFill>
                  <a:schemeClr val="bg1"/>
                </a:solidFill>
              </a:rPr>
              <a:t>，在于和其他人聊天</a:t>
            </a:r>
            <a:r>
              <a:rPr lang="zh-CN" altLang="zh-CN" dirty="0" smtClean="0">
                <a:solidFill>
                  <a:schemeClr val="bg1"/>
                </a:solidFill>
              </a:rPr>
              <a:t>，</a:t>
            </a:r>
            <a:r>
              <a:rPr lang="zh-CN" altLang="zh-CN" dirty="0">
                <a:solidFill>
                  <a:schemeClr val="bg1"/>
                </a:solidFill>
              </a:rPr>
              <a:t>那么斗鱼将是很好的选择；如果用户对社交不太敏感，只关注于娱</a:t>
            </a:r>
            <a:r>
              <a:rPr lang="zh-CN" altLang="zh-CN" dirty="0" smtClean="0">
                <a:solidFill>
                  <a:schemeClr val="bg1"/>
                </a:solidFill>
              </a:rPr>
              <a:t>乐</a:t>
            </a:r>
            <a:r>
              <a:rPr lang="zh-CN" altLang="en-US" dirty="0" smtClean="0">
                <a:solidFill>
                  <a:schemeClr val="bg1"/>
                </a:solidFill>
              </a:rPr>
              <a:t>，喜欢看美女</a:t>
            </a:r>
            <a:r>
              <a:rPr lang="zh-CN" altLang="zh-CN" dirty="0" smtClean="0">
                <a:solidFill>
                  <a:schemeClr val="bg1"/>
                </a:solidFill>
              </a:rPr>
              <a:t>，</a:t>
            </a:r>
            <a:r>
              <a:rPr lang="zh-CN" altLang="zh-CN" dirty="0">
                <a:solidFill>
                  <a:schemeClr val="bg1"/>
                </a:solidFill>
              </a:rPr>
              <a:t>那么熊猫直播对于他而言则更加适合。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5275072" y="540636"/>
            <a:ext cx="244488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产</a:t>
            </a: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品改善总结</a:t>
            </a:r>
            <a:endParaRPr lang="zh-CN" altLang="en-US" sz="2935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624642" y="615123"/>
            <a:ext cx="263341" cy="395013"/>
            <a:chOff x="5284519" y="1508166"/>
            <a:chExt cx="213756" cy="42751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2172415" y="1553754"/>
            <a:ext cx="9368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</a:rPr>
              <a:t>虽然两个</a:t>
            </a:r>
            <a:r>
              <a:rPr lang="en-US" altLang="zh-CN" dirty="0">
                <a:solidFill>
                  <a:schemeClr val="bg1"/>
                </a:solidFill>
              </a:rPr>
              <a:t>APP</a:t>
            </a:r>
            <a:r>
              <a:rPr lang="zh-CN" altLang="zh-CN" dirty="0">
                <a:solidFill>
                  <a:schemeClr val="bg1"/>
                </a:solidFill>
              </a:rPr>
              <a:t>侧重点不同，各有各自的优点，但我认为还有一些不足之处。</a:t>
            </a:r>
          </a:p>
          <a:p>
            <a:r>
              <a:rPr lang="zh-CN" altLang="zh-CN" b="1" dirty="0">
                <a:solidFill>
                  <a:schemeClr val="bg1"/>
                </a:solidFill>
              </a:rPr>
              <a:t>斗鱼</a:t>
            </a:r>
            <a:r>
              <a:rPr lang="zh-CN" altLang="zh-CN" b="1" dirty="0" smtClean="0">
                <a:solidFill>
                  <a:schemeClr val="bg1"/>
                </a:solidFill>
              </a:rPr>
              <a:t>：</a:t>
            </a:r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28909" y="2200085"/>
            <a:ext cx="3370555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r>
              <a:rPr lang="en-US" altLang="zh-CN" b="1" dirty="0">
                <a:solidFill>
                  <a:schemeClr val="bg1"/>
                </a:solidFill>
              </a:rPr>
              <a:t>.</a:t>
            </a:r>
            <a:r>
              <a:rPr lang="zh-CN" altLang="zh-CN" b="1" dirty="0">
                <a:solidFill>
                  <a:schemeClr val="bg1"/>
                </a:solidFill>
              </a:rPr>
              <a:t>鱼吧发帖功能入口不明显：</a:t>
            </a:r>
            <a:r>
              <a:rPr lang="zh-CN" altLang="zh-CN" sz="1600" dirty="0">
                <a:solidFill>
                  <a:schemeClr val="bg1"/>
                </a:solidFill>
              </a:rPr>
              <a:t>发帖作为鱼吧重要的一部分，用户与用户交流离不开发帖。但是在鱼吧列表中，第一眼映入眼帘却没有发现发帖这个明显文字标识，只有右下角有一个黄色书写小标。但由于首页和我的这两个标签中，右下角的黄色标签都是点聚式列表（用户直播入口），因此很容易将发帖和直播入口弄混淆，所以我认为在鱼吧列表中，应该把发帖文字入口加在比较明显的位置。这样文字入口和图片入口都存在，既不会让用户第一时间因为不同界面的相同位置的图片而懵了，也体现了斗鱼对用户发帖的重视。</a:t>
            </a:r>
          </a:p>
        </p:txBody>
      </p:sp>
      <p:pic>
        <p:nvPicPr>
          <p:cNvPr id="8" name="图片 7" descr="C:\Users\Administrator\Desktop\斗鱼缺点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424" y="2105309"/>
            <a:ext cx="2286635" cy="406781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右箭头 8"/>
          <p:cNvSpPr/>
          <p:nvPr/>
        </p:nvSpPr>
        <p:spPr>
          <a:xfrm>
            <a:off x="8134059" y="5550578"/>
            <a:ext cx="746760" cy="2667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pic>
        <p:nvPicPr>
          <p:cNvPr id="10" name="图片 9" descr="C:\Users\Administrator\Desktop\斗鱼缺点3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819" y="2104039"/>
            <a:ext cx="2286000" cy="4069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49269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5275072" y="540636"/>
            <a:ext cx="244488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产</a:t>
            </a: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品改善总结</a:t>
            </a:r>
            <a:endParaRPr lang="zh-CN" altLang="en-US" sz="2935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624642" y="615123"/>
            <a:ext cx="263341" cy="395013"/>
            <a:chOff x="5284519" y="1508166"/>
            <a:chExt cx="213756" cy="42751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2249010" y="1735977"/>
            <a:ext cx="195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 smtClean="0">
                <a:solidFill>
                  <a:schemeClr val="bg1"/>
                </a:solidFill>
              </a:rPr>
              <a:t>斗</a:t>
            </a:r>
            <a:r>
              <a:rPr lang="zh-CN" altLang="zh-CN" b="1" dirty="0">
                <a:solidFill>
                  <a:schemeClr val="bg1"/>
                </a:solidFill>
              </a:rPr>
              <a:t>鱼</a:t>
            </a:r>
            <a:r>
              <a:rPr lang="zh-CN" altLang="zh-CN" b="1" dirty="0" smtClean="0">
                <a:solidFill>
                  <a:schemeClr val="bg1"/>
                </a:solidFill>
              </a:rPr>
              <a:t>：</a:t>
            </a:r>
            <a:endParaRPr lang="zh-CN" altLang="zh-CN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49010" y="2229596"/>
            <a:ext cx="33705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2</a:t>
            </a:r>
            <a:r>
              <a:rPr lang="zh-CN" altLang="zh-CN" b="1" dirty="0">
                <a:solidFill>
                  <a:schemeClr val="bg1"/>
                </a:solidFill>
              </a:rPr>
              <a:t>．鱼吧吧内没有搜索功能：</a:t>
            </a:r>
            <a:r>
              <a:rPr lang="zh-CN" altLang="zh-CN" dirty="0">
                <a:solidFill>
                  <a:schemeClr val="bg1"/>
                </a:solidFill>
              </a:rPr>
              <a:t>在进入某鱼吧后，映入眼帘的只有最新动态、精华内容、明星墙这三项。如果在吧内想查看特定人发的帖子，或者某一有趣的帖子，只能自己手动往下滑，极大的降低了用户体验。鱼吧是为了更好的让用户交流，那么吧内搜索必不可少。</a:t>
            </a:r>
          </a:p>
        </p:txBody>
      </p:sp>
      <p:pic>
        <p:nvPicPr>
          <p:cNvPr id="15" name="图片 14" descr="D:\新建文件夹\1018944412\FileRecv\MobileFile\EC281B8DBDA3548DFBB36A7263550C2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499" y="2291740"/>
            <a:ext cx="2287270" cy="4067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13052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5275072" y="540636"/>
            <a:ext cx="244488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产</a:t>
            </a: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品改善总结</a:t>
            </a:r>
            <a:endParaRPr lang="zh-CN" altLang="en-US" sz="2935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624642" y="615123"/>
            <a:ext cx="263341" cy="395013"/>
            <a:chOff x="5284519" y="1508166"/>
            <a:chExt cx="213756" cy="42751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文本框 3"/>
          <p:cNvSpPr txBox="1"/>
          <p:nvPr/>
        </p:nvSpPr>
        <p:spPr>
          <a:xfrm>
            <a:off x="2249010" y="1538387"/>
            <a:ext cx="195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熊猫</a:t>
            </a:r>
            <a:r>
              <a:rPr lang="zh-CN" altLang="zh-CN" b="1" dirty="0" smtClean="0">
                <a:solidFill>
                  <a:schemeClr val="bg1"/>
                </a:solidFill>
              </a:rPr>
              <a:t>：</a:t>
            </a:r>
            <a:endParaRPr lang="zh-CN" altLang="zh-CN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60233" y="1907719"/>
            <a:ext cx="406301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600" b="1" dirty="0" smtClean="0">
                <a:solidFill>
                  <a:schemeClr val="bg1"/>
                </a:solidFill>
              </a:rPr>
              <a:t>1.</a:t>
            </a:r>
            <a:r>
              <a:rPr lang="zh-CN" altLang="zh-CN" sz="1600" b="1" dirty="0" smtClean="0">
                <a:solidFill>
                  <a:schemeClr val="bg1"/>
                </a:solidFill>
              </a:rPr>
              <a:t>我</a:t>
            </a:r>
            <a:r>
              <a:rPr lang="zh-CN" altLang="zh-CN" sz="1600" b="1" dirty="0">
                <a:solidFill>
                  <a:schemeClr val="bg1"/>
                </a:solidFill>
              </a:rPr>
              <a:t>的订阅中过于重复而且路径太深：</a:t>
            </a:r>
            <a:endParaRPr lang="zh-CN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      </a:t>
            </a:r>
            <a:r>
              <a:rPr lang="zh-CN" altLang="zh-CN" sz="1600" dirty="0" smtClean="0">
                <a:solidFill>
                  <a:schemeClr val="bg1"/>
                </a:solidFill>
              </a:rPr>
              <a:t>打</a:t>
            </a:r>
            <a:r>
              <a:rPr lang="zh-CN" altLang="zh-CN" sz="1600" dirty="0">
                <a:solidFill>
                  <a:schemeClr val="bg1"/>
                </a:solidFill>
              </a:rPr>
              <a:t>开熊猫直播，进入我的订阅，先要点击首页中左上角的订阅，如果该主播未直播或者我想看我的全部订阅，还需要再点击更多订阅，此时才出来全部游戏订阅和星颜订阅。倘若我此时需要观看星颜关注对象，需要点击三次才能找到我所需要的列表，太过于繁琐，这点与产品本身侧重娱乐直播的定位就不符。</a:t>
            </a: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       </a:t>
            </a:r>
            <a:r>
              <a:rPr lang="zh-CN" altLang="zh-CN" sz="1600" dirty="0" smtClean="0">
                <a:solidFill>
                  <a:schemeClr val="bg1"/>
                </a:solidFill>
              </a:rPr>
              <a:t>在</a:t>
            </a:r>
            <a:r>
              <a:rPr lang="zh-CN" altLang="zh-CN" sz="1600" dirty="0">
                <a:solidFill>
                  <a:schemeClr val="bg1"/>
                </a:solidFill>
              </a:rPr>
              <a:t>点击订阅后，左上角就已经显示了直播中的房间，下面列表式的呈现了当前正在直播的各项内容，可在直播画面正中央，又将直播中显示了一遍，未免太多次一举。如果将直播画面正中央改为直播分类（如某某游戏直播，星颜直播），也不失为一个好方法。</a:t>
            </a:r>
          </a:p>
        </p:txBody>
      </p:sp>
      <p:pic>
        <p:nvPicPr>
          <p:cNvPr id="9" name="图片 8" descr="C:\Users\Administrator\Desktop\熊猫缺点1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656" y="1723053"/>
            <a:ext cx="2286635" cy="4067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5" descr="C:\Users\Administrator\Desktop\熊猫缺点2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106" y="1723053"/>
            <a:ext cx="2287270" cy="406781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右箭头 9"/>
          <p:cNvSpPr/>
          <p:nvPr/>
        </p:nvSpPr>
        <p:spPr>
          <a:xfrm>
            <a:off x="8325351" y="3656955"/>
            <a:ext cx="746760" cy="2667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16470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竞争格局</a:t>
            </a:r>
            <a:endParaRPr lang="zh-CN" altLang="en-US" sz="2935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2106966" y="1336902"/>
            <a:ext cx="80490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当前直播行业日益火爆，市场上也涌现出许多直播产品，有游戏直播，秀场直播，体育直播。今天，我们就选择游戏直播来深入分析直播行业。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以</a:t>
            </a:r>
            <a:r>
              <a:rPr lang="zh-CN" altLang="en-US" dirty="0">
                <a:solidFill>
                  <a:schemeClr val="bg1"/>
                </a:solidFill>
              </a:rPr>
              <a:t>下为各</a:t>
            </a:r>
            <a:r>
              <a:rPr lang="zh-CN" altLang="en-US" dirty="0" smtClean="0">
                <a:solidFill>
                  <a:schemeClr val="bg1"/>
                </a:solidFill>
              </a:rPr>
              <a:t>类游戏直</a:t>
            </a:r>
            <a:r>
              <a:rPr lang="zh-CN" altLang="en-US" dirty="0">
                <a:solidFill>
                  <a:schemeClr val="bg1"/>
                </a:solidFill>
              </a:rPr>
              <a:t>播软件月活对比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28638" y="5869308"/>
            <a:ext cx="1695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/>
                </a:solidFill>
              </a:rPr>
              <a:t>数据来源艾瑞指数</a:t>
            </a:r>
            <a:endParaRPr lang="zh-CN" altLang="en-US" sz="1200" b="1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966" y="2992933"/>
            <a:ext cx="4488180" cy="270473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741111" y="3023512"/>
            <a:ext cx="47909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可以</a:t>
            </a:r>
            <a:r>
              <a:rPr lang="zh-CN" altLang="en-US" dirty="0" smtClean="0">
                <a:solidFill>
                  <a:schemeClr val="bg1"/>
                </a:solidFill>
              </a:rPr>
              <a:t>从</a:t>
            </a:r>
            <a:r>
              <a:rPr lang="zh-CN" altLang="en-US" dirty="0">
                <a:solidFill>
                  <a:schemeClr val="bg1"/>
                </a:solidFill>
              </a:rPr>
              <a:t>左</a:t>
            </a:r>
            <a:r>
              <a:rPr lang="zh-CN" altLang="en-US" dirty="0" smtClean="0">
                <a:solidFill>
                  <a:schemeClr val="bg1"/>
                </a:solidFill>
              </a:rPr>
              <a:t>图</a:t>
            </a:r>
            <a:r>
              <a:rPr lang="zh-CN" altLang="en-US" dirty="0">
                <a:solidFill>
                  <a:schemeClr val="bg1"/>
                </a:solidFill>
              </a:rPr>
              <a:t>中看出：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斗鱼直播市场上占有率吧最高达到了</a:t>
            </a:r>
            <a:r>
              <a:rPr lang="en-US" altLang="zh-CN" dirty="0">
                <a:solidFill>
                  <a:schemeClr val="bg1"/>
                </a:solidFill>
              </a:rPr>
              <a:t>31%</a:t>
            </a:r>
            <a:r>
              <a:rPr lang="zh-CN" altLang="en-US" dirty="0">
                <a:solidFill>
                  <a:schemeClr val="bg1"/>
                </a:solidFill>
              </a:rPr>
              <a:t>，基本可以确定为直播行业的龙头老大。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当前主要游戏主播为这四类</a:t>
            </a:r>
            <a:r>
              <a:rPr lang="en-US" altLang="zh-CN" dirty="0">
                <a:solidFill>
                  <a:schemeClr val="bg1"/>
                </a:solidFill>
              </a:rPr>
              <a:t>APP</a:t>
            </a:r>
            <a:r>
              <a:rPr lang="zh-CN" altLang="en-US" dirty="0">
                <a:solidFill>
                  <a:schemeClr val="bg1"/>
                </a:solidFill>
              </a:rPr>
              <a:t>占有率吧较高，共占到了</a:t>
            </a:r>
            <a:r>
              <a:rPr lang="en-US" altLang="zh-CN" dirty="0">
                <a:solidFill>
                  <a:schemeClr val="bg1"/>
                </a:solidFill>
              </a:rPr>
              <a:t>84%</a:t>
            </a:r>
            <a:r>
              <a:rPr lang="zh-CN" altLang="en-US" dirty="0">
                <a:solidFill>
                  <a:schemeClr val="bg1"/>
                </a:solidFill>
              </a:rPr>
              <a:t>。其他直播</a:t>
            </a:r>
            <a:r>
              <a:rPr lang="en-US" altLang="zh-CN" dirty="0">
                <a:solidFill>
                  <a:schemeClr val="bg1"/>
                </a:solidFill>
              </a:rPr>
              <a:t>10</a:t>
            </a:r>
            <a:r>
              <a:rPr lang="zh-CN" altLang="en-US" dirty="0">
                <a:solidFill>
                  <a:schemeClr val="bg1"/>
                </a:solidFill>
              </a:rPr>
              <a:t>余项才占有</a:t>
            </a:r>
            <a:r>
              <a:rPr lang="en-US" altLang="zh-CN" dirty="0">
                <a:solidFill>
                  <a:schemeClr val="bg1"/>
                </a:solidFill>
              </a:rPr>
              <a:t>16%.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熊猫直播和触手</a:t>
            </a:r>
            <a:r>
              <a:rPr lang="en-US" altLang="zh-CN" dirty="0">
                <a:solidFill>
                  <a:schemeClr val="bg1"/>
                </a:solidFill>
              </a:rPr>
              <a:t>TV</a:t>
            </a:r>
            <a:r>
              <a:rPr lang="zh-CN" altLang="en-US" dirty="0">
                <a:solidFill>
                  <a:schemeClr val="bg1"/>
                </a:solidFill>
              </a:rPr>
              <a:t>则相差无几，分别为</a:t>
            </a:r>
            <a:r>
              <a:rPr lang="en-US" altLang="zh-CN" dirty="0">
                <a:solidFill>
                  <a:schemeClr val="bg1"/>
                </a:solidFill>
              </a:rPr>
              <a:t>15%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14%</a:t>
            </a:r>
            <a:r>
              <a:rPr lang="zh-CN" altLang="en-US" dirty="0">
                <a:solidFill>
                  <a:schemeClr val="bg1"/>
                </a:solidFill>
              </a:rPr>
              <a:t>。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3635886" y="3053616"/>
            <a:ext cx="4444706" cy="1107988"/>
          </a:xfrm>
          <a:prstGeom prst="rect">
            <a:avLst/>
          </a:prstGeom>
        </p:spPr>
        <p:txBody>
          <a:bodyPr wrap="square" lIns="91432" tIns="45716" rIns="91432" bIns="45716" anchor="t">
            <a:spAutoFit/>
          </a:bodyPr>
          <a:lstStyle/>
          <a:p>
            <a:pPr algn="ctr" fontAlgn="ctr"/>
            <a:r>
              <a:rPr lang="zh-CN" altLang="en-US" sz="6600" b="1" spc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zh-CN" altLang="en-US" sz="6600" b="1" spc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等腰三角形 8"/>
          <p:cNvSpPr/>
          <p:nvPr/>
        </p:nvSpPr>
        <p:spPr>
          <a:xfrm>
            <a:off x="949560" y="3746200"/>
            <a:ext cx="834952" cy="719786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>
            <a:off x="9903177" y="3857222"/>
            <a:ext cx="706166" cy="608764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-1" y="2862140"/>
            <a:ext cx="995083" cy="160384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等腰三角形 12"/>
          <p:cNvSpPr/>
          <p:nvPr/>
        </p:nvSpPr>
        <p:spPr>
          <a:xfrm>
            <a:off x="1784512" y="4034039"/>
            <a:ext cx="417476" cy="431947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10609343" y="3746200"/>
            <a:ext cx="834952" cy="7197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等腰三角形 14"/>
          <p:cNvSpPr/>
          <p:nvPr/>
        </p:nvSpPr>
        <p:spPr>
          <a:xfrm>
            <a:off x="11357048" y="2956269"/>
            <a:ext cx="834952" cy="1509717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竞品选择</a:t>
            </a:r>
            <a:endParaRPr lang="zh-CN" altLang="en-US" sz="2935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1903902" y="1327044"/>
            <a:ext cx="7728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竞品选择：今天我们主要选择斗鱼直播、熊猫直播为分析对象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47249" y="1893476"/>
            <a:ext cx="89571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原因</a:t>
            </a:r>
            <a:r>
              <a:rPr lang="zh-CN" altLang="en-US" dirty="0">
                <a:solidFill>
                  <a:schemeClr val="bg1"/>
                </a:solidFill>
              </a:rPr>
              <a:t>如下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斗鱼占市场比率</a:t>
            </a:r>
            <a:r>
              <a:rPr lang="zh-CN" altLang="en-US" dirty="0">
                <a:solidFill>
                  <a:schemeClr val="bg1"/>
                </a:solidFill>
              </a:rPr>
              <a:t>最</a:t>
            </a:r>
            <a:r>
              <a:rPr lang="zh-CN" altLang="en-US" dirty="0" smtClean="0">
                <a:solidFill>
                  <a:schemeClr val="bg1"/>
                </a:solidFill>
              </a:rPr>
              <a:t>高，占有率它</a:t>
            </a:r>
            <a:r>
              <a:rPr lang="zh-CN" altLang="en-US" dirty="0">
                <a:solidFill>
                  <a:schemeClr val="bg1"/>
                </a:solidFill>
              </a:rPr>
              <a:t>反应了软件的规模和对市场的控制能</a:t>
            </a:r>
            <a:r>
              <a:rPr lang="zh-CN" altLang="en-US" dirty="0" smtClean="0">
                <a:solidFill>
                  <a:schemeClr val="bg1"/>
                </a:solidFill>
              </a:rPr>
              <a:t>力，越高说明越强。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熊</a:t>
            </a:r>
            <a:r>
              <a:rPr lang="zh-CN" altLang="en-US" dirty="0" smtClean="0">
                <a:solidFill>
                  <a:schemeClr val="bg1"/>
                </a:solidFill>
              </a:rPr>
              <a:t>猫顾客满意度最高。</a:t>
            </a:r>
            <a:r>
              <a:rPr lang="zh-CN" altLang="en-US" dirty="0">
                <a:solidFill>
                  <a:schemeClr val="bg1"/>
                </a:solidFill>
              </a:rPr>
              <a:t>满意度越高，就能最大化价值，也能提高再次消费能力。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以下为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en-US" dirty="0">
                <a:solidFill>
                  <a:schemeClr val="bg1"/>
                </a:solidFill>
              </a:rPr>
              <a:t>类</a:t>
            </a:r>
            <a:r>
              <a:rPr lang="en-US" altLang="zh-CN" dirty="0">
                <a:solidFill>
                  <a:schemeClr val="bg1"/>
                </a:solidFill>
              </a:rPr>
              <a:t>APP</a:t>
            </a:r>
            <a:r>
              <a:rPr lang="zh-CN" altLang="en-US" dirty="0">
                <a:solidFill>
                  <a:schemeClr val="bg1"/>
                </a:solidFill>
              </a:rPr>
              <a:t>在安卓和</a:t>
            </a:r>
            <a:r>
              <a:rPr lang="en-US" altLang="zh-CN" dirty="0" err="1">
                <a:solidFill>
                  <a:schemeClr val="bg1"/>
                </a:solidFill>
              </a:rPr>
              <a:t>iOS</a:t>
            </a:r>
            <a:r>
              <a:rPr lang="zh-CN" altLang="en-US" dirty="0">
                <a:solidFill>
                  <a:schemeClr val="bg1"/>
                </a:solidFill>
              </a:rPr>
              <a:t>应用市场评论数量及评分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12" name="Picture 1" descr="C:\Users\Administrator\AppData\Roaming\Tencent\Users\1018944412\QQ\WinTemp\RichOle\S7@``FDWTRTL3V%FK]@%(O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578" y="3447433"/>
            <a:ext cx="4445870" cy="27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151" y="3449113"/>
            <a:ext cx="5277278" cy="27127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87251" y="6191403"/>
            <a:ext cx="18165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评分表  </a:t>
            </a:r>
            <a:r>
              <a:rPr lang="zh-CN" altLang="en-US" sz="1200" b="1" dirty="0">
                <a:solidFill>
                  <a:schemeClr val="bg1"/>
                </a:solidFill>
              </a:rPr>
              <a:t>纵坐标为评分</a:t>
            </a:r>
          </a:p>
        </p:txBody>
      </p:sp>
      <p:sp>
        <p:nvSpPr>
          <p:cNvPr id="5" name="矩形 4"/>
          <p:cNvSpPr/>
          <p:nvPr/>
        </p:nvSpPr>
        <p:spPr>
          <a:xfrm>
            <a:off x="8141822" y="6181795"/>
            <a:ext cx="23342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评论数量表 </a:t>
            </a:r>
            <a:r>
              <a:rPr lang="zh-CN" altLang="en-US" sz="1200" b="1" dirty="0">
                <a:solidFill>
                  <a:schemeClr val="bg1"/>
                </a:solidFill>
              </a:rPr>
              <a:t>纵坐标单位为万</a:t>
            </a: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3"/>
          <p:cNvSpPr>
            <a:spLocks noChangeArrowheads="1"/>
          </p:cNvSpPr>
          <p:nvPr/>
        </p:nvSpPr>
        <p:spPr bwMode="auto">
          <a:xfrm>
            <a:off x="5958652" y="51542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竞品选择</a:t>
            </a:r>
            <a:endParaRPr lang="zh-CN" altLang="en-US" sz="2935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1903902" y="1327044"/>
            <a:ext cx="7728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47249" y="1365061"/>
            <a:ext cx="89571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原因</a:t>
            </a: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由上两</a:t>
            </a:r>
            <a:r>
              <a:rPr lang="zh-CN" altLang="en-US" dirty="0">
                <a:solidFill>
                  <a:schemeClr val="bg1"/>
                </a:solidFill>
              </a:rPr>
              <a:t>图综合比较可以看出：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rgbClr val="FFFF00"/>
                </a:solidFill>
              </a:rPr>
              <a:t>熊猫直播在各个应有市场评分都较高（均位列第一）。</a:t>
            </a:r>
            <a:endParaRPr lang="en-US" altLang="zh-CN" dirty="0">
              <a:solidFill>
                <a:srgbClr val="FFFF00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触手</a:t>
            </a:r>
            <a:r>
              <a:rPr lang="en-US" altLang="zh-CN" dirty="0">
                <a:solidFill>
                  <a:schemeClr val="bg1"/>
                </a:solidFill>
              </a:rPr>
              <a:t>TV</a:t>
            </a:r>
            <a:r>
              <a:rPr lang="zh-CN" altLang="en-US" dirty="0">
                <a:solidFill>
                  <a:schemeClr val="bg1"/>
                </a:solidFill>
              </a:rPr>
              <a:t>因评论数量总体太少且评分处于中等水平，无法说明客户满意程度，所以在选择竞品时不作考虑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3.  </a:t>
            </a:r>
            <a:r>
              <a:rPr lang="zh-CN" altLang="en-US" dirty="0" smtClean="0">
                <a:solidFill>
                  <a:schemeClr val="bg1"/>
                </a:solidFill>
              </a:rPr>
              <a:t>熊</a:t>
            </a:r>
            <a:r>
              <a:rPr lang="zh-CN" altLang="en-US" dirty="0">
                <a:solidFill>
                  <a:schemeClr val="bg1"/>
                </a:solidFill>
              </a:rPr>
              <a:t>猫搜索指数最高。指数越高，热度也就越高，吸引用户的潜力也越大。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以下为</a:t>
            </a:r>
            <a:r>
              <a:rPr lang="en-US" altLang="zh-CN" dirty="0">
                <a:solidFill>
                  <a:schemeClr val="bg1"/>
                </a:solidFill>
              </a:rPr>
              <a:t>4</a:t>
            </a:r>
            <a:r>
              <a:rPr lang="zh-CN" altLang="en-US" dirty="0">
                <a:solidFill>
                  <a:schemeClr val="bg1"/>
                </a:solidFill>
              </a:rPr>
              <a:t>类</a:t>
            </a:r>
            <a:r>
              <a:rPr lang="en-US" altLang="zh-CN" dirty="0">
                <a:solidFill>
                  <a:schemeClr val="bg1"/>
                </a:solidFill>
              </a:rPr>
              <a:t>APP</a:t>
            </a:r>
            <a:r>
              <a:rPr lang="zh-CN" altLang="en-US" dirty="0">
                <a:solidFill>
                  <a:schemeClr val="bg1"/>
                </a:solidFill>
              </a:rPr>
              <a:t>近</a:t>
            </a:r>
            <a:r>
              <a:rPr lang="en-US" altLang="zh-CN" dirty="0">
                <a:solidFill>
                  <a:schemeClr val="bg1"/>
                </a:solidFill>
              </a:rPr>
              <a:t>30</a:t>
            </a:r>
            <a:r>
              <a:rPr lang="zh-CN" altLang="en-US" dirty="0">
                <a:solidFill>
                  <a:schemeClr val="bg1"/>
                </a:solidFill>
              </a:rPr>
              <a:t>天搜索指数概况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32" y="3742615"/>
            <a:ext cx="9432265" cy="27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7336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140795" y="6311057"/>
            <a:ext cx="3751374" cy="356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3"/>
          <p:cNvSpPr>
            <a:spLocks noChangeArrowheads="1"/>
          </p:cNvSpPr>
          <p:nvPr/>
        </p:nvSpPr>
        <p:spPr bwMode="auto">
          <a:xfrm>
            <a:off x="5897692" y="570034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确定竞品</a:t>
            </a:r>
            <a:endParaRPr lang="zh-CN" altLang="en-US" sz="2935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2049175" y="1942108"/>
            <a:ext cx="89571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原因</a:t>
            </a:r>
            <a:r>
              <a:rPr lang="en-US" altLang="zh-CN" dirty="0">
                <a:solidFill>
                  <a:schemeClr val="bg1"/>
                </a:solidFill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由上图可</a:t>
            </a:r>
            <a:r>
              <a:rPr lang="zh-CN" altLang="en-US" dirty="0">
                <a:solidFill>
                  <a:schemeClr val="bg1"/>
                </a:solidFill>
              </a:rPr>
              <a:t>以看出：</a:t>
            </a:r>
            <a:endParaRPr lang="en-US" altLang="zh-CN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rgbClr val="FFFF00"/>
                </a:solidFill>
              </a:rPr>
              <a:t>熊猫直播虽然日均值较低，但他无论是</a:t>
            </a:r>
            <a:r>
              <a:rPr lang="en-US" altLang="zh-CN" dirty="0">
                <a:solidFill>
                  <a:srgbClr val="FFFF00"/>
                </a:solidFill>
              </a:rPr>
              <a:t>pc</a:t>
            </a:r>
            <a:r>
              <a:rPr lang="zh-CN" altLang="en-US" dirty="0">
                <a:solidFill>
                  <a:srgbClr val="FFFF00"/>
                </a:solidFill>
              </a:rPr>
              <a:t>端还是移动端，搜索指数一直呈上升趋势。</a:t>
            </a:r>
            <a:endParaRPr lang="en-US" altLang="zh-CN" dirty="0">
              <a:solidFill>
                <a:srgbClr val="FFFF00"/>
              </a:solidFill>
            </a:endParaRPr>
          </a:p>
          <a:p>
            <a:pPr marL="285750" indent="-285750">
              <a:buFont typeface="Wingdings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</a:rPr>
              <a:t>斗鱼直播搜索指数位于第一，几乎是第二名的二倍，虽然整体搜索下降了些许，但由于用户基数大，搜索指数依然很可观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综</a:t>
            </a:r>
            <a:r>
              <a:rPr lang="zh-CN" altLang="en-US" dirty="0">
                <a:solidFill>
                  <a:schemeClr val="bg1"/>
                </a:solidFill>
              </a:rPr>
              <a:t>上所述我们最终选</a:t>
            </a:r>
            <a:r>
              <a:rPr lang="zh-CN" altLang="en-US" dirty="0" smtClean="0">
                <a:solidFill>
                  <a:schemeClr val="bg1"/>
                </a:solidFill>
              </a:rPr>
              <a:t>择：用户基数最大、市场占有率最高，且搜索指数第一的斗鱼直播和评分最高、搜索指数一直呈上升趋势的熊猫直播。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1377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7734063" y="3942804"/>
            <a:ext cx="3262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3000" dirty="0" smtClean="0">
                <a:solidFill>
                  <a:schemeClr val="bg1"/>
                </a:solidFill>
              </a:rPr>
              <a:t>用户需求有哪些？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125599" y="1434035"/>
            <a:ext cx="2036802" cy="2036802"/>
            <a:chOff x="8125599" y="1434035"/>
            <a:chExt cx="2036802" cy="2036802"/>
          </a:xfrm>
        </p:grpSpPr>
        <p:sp>
          <p:nvSpPr>
            <p:cNvPr id="43" name="椭圆 42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solidFill>
              <a:schemeClr val="bg2">
                <a:lumMod val="1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56"/>
            <p:cNvSpPr>
              <a:spLocks noChangeAspect="1" noEditPoints="1"/>
            </p:cNvSpPr>
            <p:nvPr/>
          </p:nvSpPr>
          <p:spPr bwMode="auto">
            <a:xfrm>
              <a:off x="8496720" y="1860953"/>
              <a:ext cx="1264579" cy="1154820"/>
            </a:xfrm>
            <a:custGeom>
              <a:avLst/>
              <a:gdLst>
                <a:gd name="T0" fmla="*/ 37 w 112"/>
                <a:gd name="T1" fmla="*/ 58 h 102"/>
                <a:gd name="T2" fmla="*/ 69 w 112"/>
                <a:gd name="T3" fmla="*/ 52 h 102"/>
                <a:gd name="T4" fmla="*/ 70 w 112"/>
                <a:gd name="T5" fmla="*/ 32 h 102"/>
                <a:gd name="T6" fmla="*/ 80 w 112"/>
                <a:gd name="T7" fmla="*/ 0 h 102"/>
                <a:gd name="T8" fmla="*/ 103 w 112"/>
                <a:gd name="T9" fmla="*/ 24 h 102"/>
                <a:gd name="T10" fmla="*/ 73 w 112"/>
                <a:gd name="T11" fmla="*/ 65 h 102"/>
                <a:gd name="T12" fmla="*/ 42 w 112"/>
                <a:gd name="T13" fmla="*/ 72 h 102"/>
                <a:gd name="T14" fmla="*/ 21 w 112"/>
                <a:gd name="T15" fmla="*/ 101 h 102"/>
                <a:gd name="T16" fmla="*/ 0 w 112"/>
                <a:gd name="T17" fmla="*/ 40 h 102"/>
                <a:gd name="T18" fmla="*/ 1 w 112"/>
                <a:gd name="T19" fmla="*/ 56 h 102"/>
                <a:gd name="T20" fmla="*/ 13 w 112"/>
                <a:gd name="T21" fmla="*/ 49 h 102"/>
                <a:gd name="T22" fmla="*/ 27 w 112"/>
                <a:gd name="T23" fmla="*/ 57 h 102"/>
                <a:gd name="T24" fmla="*/ 29 w 112"/>
                <a:gd name="T25" fmla="*/ 37 h 102"/>
                <a:gd name="T26" fmla="*/ 13 w 112"/>
                <a:gd name="T27" fmla="*/ 40 h 102"/>
                <a:gd name="T28" fmla="*/ 96 w 112"/>
                <a:gd name="T29" fmla="*/ 62 h 102"/>
                <a:gd name="T30" fmla="*/ 81 w 112"/>
                <a:gd name="T31" fmla="*/ 77 h 102"/>
                <a:gd name="T32" fmla="*/ 96 w 112"/>
                <a:gd name="T33" fmla="*/ 92 h 102"/>
                <a:gd name="T34" fmla="*/ 112 w 112"/>
                <a:gd name="T35" fmla="*/ 77 h 102"/>
                <a:gd name="T36" fmla="*/ 96 w 112"/>
                <a:gd name="T37" fmla="*/ 62 h 102"/>
                <a:gd name="T38" fmla="*/ 96 w 112"/>
                <a:gd name="T39" fmla="*/ 70 h 102"/>
                <a:gd name="T40" fmla="*/ 89 w 112"/>
                <a:gd name="T41" fmla="*/ 77 h 102"/>
                <a:gd name="T42" fmla="*/ 96 w 112"/>
                <a:gd name="T43" fmla="*/ 84 h 102"/>
                <a:gd name="T44" fmla="*/ 103 w 112"/>
                <a:gd name="T45" fmla="*/ 77 h 102"/>
                <a:gd name="T46" fmla="*/ 70 w 112"/>
                <a:gd name="T47" fmla="*/ 74 h 102"/>
                <a:gd name="T48" fmla="*/ 60 w 112"/>
                <a:gd name="T49" fmla="*/ 82 h 102"/>
                <a:gd name="T50" fmla="*/ 45 w 112"/>
                <a:gd name="T51" fmla="*/ 83 h 102"/>
                <a:gd name="T52" fmla="*/ 46 w 112"/>
                <a:gd name="T53" fmla="*/ 97 h 102"/>
                <a:gd name="T54" fmla="*/ 62 w 112"/>
                <a:gd name="T55" fmla="*/ 92 h 102"/>
                <a:gd name="T56" fmla="*/ 77 w 112"/>
                <a:gd name="T57" fmla="*/ 98 h 102"/>
                <a:gd name="T58" fmla="*/ 70 w 112"/>
                <a:gd name="T59" fmla="*/ 74 h 102"/>
                <a:gd name="T60" fmla="*/ 40 w 112"/>
                <a:gd name="T61" fmla="*/ 21 h 102"/>
                <a:gd name="T62" fmla="*/ 40 w 112"/>
                <a:gd name="T63" fmla="*/ 43 h 102"/>
                <a:gd name="T64" fmla="*/ 62 w 112"/>
                <a:gd name="T65" fmla="*/ 43 h 102"/>
                <a:gd name="T66" fmla="*/ 62 w 112"/>
                <a:gd name="T67" fmla="*/ 21 h 102"/>
                <a:gd name="T68" fmla="*/ 56 w 112"/>
                <a:gd name="T69" fmla="*/ 27 h 102"/>
                <a:gd name="T70" fmla="*/ 46 w 112"/>
                <a:gd name="T71" fmla="*/ 27 h 102"/>
                <a:gd name="T72" fmla="*/ 46 w 112"/>
                <a:gd name="T73" fmla="*/ 36 h 102"/>
                <a:gd name="T74" fmla="*/ 56 w 112"/>
                <a:gd name="T75" fmla="*/ 36 h 102"/>
                <a:gd name="T76" fmla="*/ 56 w 112"/>
                <a:gd name="T77" fmla="*/ 2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2" h="102">
                  <a:moveTo>
                    <a:pt x="21" y="101"/>
                  </a:moveTo>
                  <a:cubicBezTo>
                    <a:pt x="12" y="74"/>
                    <a:pt x="22" y="64"/>
                    <a:pt x="37" y="58"/>
                  </a:cubicBezTo>
                  <a:cubicBezTo>
                    <a:pt x="43" y="57"/>
                    <a:pt x="49" y="56"/>
                    <a:pt x="55" y="55"/>
                  </a:cubicBezTo>
                  <a:cubicBezTo>
                    <a:pt x="60" y="54"/>
                    <a:pt x="65" y="53"/>
                    <a:pt x="69" y="52"/>
                  </a:cubicBezTo>
                  <a:cubicBezTo>
                    <a:pt x="78" y="50"/>
                    <a:pt x="84" y="44"/>
                    <a:pt x="81" y="30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100" y="52"/>
                    <a:pt x="89" y="61"/>
                    <a:pt x="73" y="65"/>
                  </a:cubicBezTo>
                  <a:cubicBezTo>
                    <a:pt x="68" y="67"/>
                    <a:pt x="62" y="68"/>
                    <a:pt x="57" y="68"/>
                  </a:cubicBezTo>
                  <a:cubicBezTo>
                    <a:pt x="52" y="69"/>
                    <a:pt x="46" y="70"/>
                    <a:pt x="42" y="72"/>
                  </a:cubicBezTo>
                  <a:cubicBezTo>
                    <a:pt x="33" y="74"/>
                    <a:pt x="29" y="80"/>
                    <a:pt x="34" y="97"/>
                  </a:cubicBezTo>
                  <a:cubicBezTo>
                    <a:pt x="21" y="101"/>
                    <a:pt x="21" y="101"/>
                    <a:pt x="21" y="101"/>
                  </a:cubicBezTo>
                  <a:close/>
                  <a:moveTo>
                    <a:pt x="2" y="34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3" y="41"/>
                    <a:pt x="6" y="43"/>
                    <a:pt x="8" y="45"/>
                  </a:cubicBezTo>
                  <a:cubicBezTo>
                    <a:pt x="6" y="48"/>
                    <a:pt x="3" y="52"/>
                    <a:pt x="1" y="56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9" y="56"/>
                    <a:pt x="11" y="52"/>
                    <a:pt x="13" y="49"/>
                  </a:cubicBezTo>
                  <a:cubicBezTo>
                    <a:pt x="16" y="53"/>
                    <a:pt x="19" y="56"/>
                    <a:pt x="21" y="60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4" y="52"/>
                    <a:pt x="22" y="48"/>
                    <a:pt x="18" y="44"/>
                  </a:cubicBezTo>
                  <a:cubicBezTo>
                    <a:pt x="21" y="41"/>
                    <a:pt x="25" y="39"/>
                    <a:pt x="29" y="37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1" y="33"/>
                    <a:pt x="17" y="36"/>
                    <a:pt x="13" y="40"/>
                  </a:cubicBezTo>
                  <a:cubicBezTo>
                    <a:pt x="10" y="37"/>
                    <a:pt x="6" y="35"/>
                    <a:pt x="2" y="34"/>
                  </a:cubicBezTo>
                  <a:close/>
                  <a:moveTo>
                    <a:pt x="96" y="62"/>
                  </a:moveTo>
                  <a:cubicBezTo>
                    <a:pt x="92" y="62"/>
                    <a:pt x="88" y="63"/>
                    <a:pt x="85" y="66"/>
                  </a:cubicBezTo>
                  <a:cubicBezTo>
                    <a:pt x="82" y="69"/>
                    <a:pt x="81" y="73"/>
                    <a:pt x="81" y="77"/>
                  </a:cubicBezTo>
                  <a:cubicBezTo>
                    <a:pt x="81" y="81"/>
                    <a:pt x="82" y="85"/>
                    <a:pt x="85" y="88"/>
                  </a:cubicBezTo>
                  <a:cubicBezTo>
                    <a:pt x="88" y="91"/>
                    <a:pt x="92" y="92"/>
                    <a:pt x="96" y="92"/>
                  </a:cubicBezTo>
                  <a:cubicBezTo>
                    <a:pt x="100" y="92"/>
                    <a:pt x="104" y="91"/>
                    <a:pt x="107" y="88"/>
                  </a:cubicBezTo>
                  <a:cubicBezTo>
                    <a:pt x="110" y="85"/>
                    <a:pt x="112" y="81"/>
                    <a:pt x="112" y="77"/>
                  </a:cubicBezTo>
                  <a:cubicBezTo>
                    <a:pt x="112" y="73"/>
                    <a:pt x="110" y="69"/>
                    <a:pt x="107" y="66"/>
                  </a:cubicBezTo>
                  <a:cubicBezTo>
                    <a:pt x="104" y="63"/>
                    <a:pt x="100" y="62"/>
                    <a:pt x="96" y="62"/>
                  </a:cubicBezTo>
                  <a:close/>
                  <a:moveTo>
                    <a:pt x="101" y="72"/>
                  </a:moveTo>
                  <a:cubicBezTo>
                    <a:pt x="100" y="71"/>
                    <a:pt x="98" y="70"/>
                    <a:pt x="96" y="70"/>
                  </a:cubicBezTo>
                  <a:cubicBezTo>
                    <a:pt x="94" y="70"/>
                    <a:pt x="93" y="71"/>
                    <a:pt x="91" y="72"/>
                  </a:cubicBezTo>
                  <a:cubicBezTo>
                    <a:pt x="90" y="73"/>
                    <a:pt x="89" y="75"/>
                    <a:pt x="89" y="77"/>
                  </a:cubicBezTo>
                  <a:cubicBezTo>
                    <a:pt x="89" y="79"/>
                    <a:pt x="90" y="81"/>
                    <a:pt x="91" y="82"/>
                  </a:cubicBezTo>
                  <a:cubicBezTo>
                    <a:pt x="93" y="83"/>
                    <a:pt x="94" y="84"/>
                    <a:pt x="96" y="84"/>
                  </a:cubicBezTo>
                  <a:cubicBezTo>
                    <a:pt x="98" y="84"/>
                    <a:pt x="100" y="83"/>
                    <a:pt x="101" y="82"/>
                  </a:cubicBezTo>
                  <a:cubicBezTo>
                    <a:pt x="102" y="81"/>
                    <a:pt x="103" y="79"/>
                    <a:pt x="103" y="77"/>
                  </a:cubicBezTo>
                  <a:cubicBezTo>
                    <a:pt x="103" y="75"/>
                    <a:pt x="102" y="73"/>
                    <a:pt x="101" y="72"/>
                  </a:cubicBezTo>
                  <a:close/>
                  <a:moveTo>
                    <a:pt x="70" y="74"/>
                  </a:moveTo>
                  <a:cubicBezTo>
                    <a:pt x="63" y="73"/>
                    <a:pt x="63" y="73"/>
                    <a:pt x="63" y="73"/>
                  </a:cubicBezTo>
                  <a:cubicBezTo>
                    <a:pt x="62" y="76"/>
                    <a:pt x="61" y="79"/>
                    <a:pt x="60" y="82"/>
                  </a:cubicBezTo>
                  <a:cubicBezTo>
                    <a:pt x="56" y="80"/>
                    <a:pt x="52" y="78"/>
                    <a:pt x="48" y="77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9" y="84"/>
                    <a:pt x="53" y="86"/>
                    <a:pt x="56" y="88"/>
                  </a:cubicBezTo>
                  <a:cubicBezTo>
                    <a:pt x="53" y="91"/>
                    <a:pt x="50" y="94"/>
                    <a:pt x="46" y="97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4" y="99"/>
                    <a:pt x="58" y="96"/>
                    <a:pt x="62" y="92"/>
                  </a:cubicBezTo>
                  <a:cubicBezTo>
                    <a:pt x="65" y="94"/>
                    <a:pt x="68" y="98"/>
                    <a:pt x="71" y="102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3" y="93"/>
                    <a:pt x="70" y="89"/>
                    <a:pt x="65" y="86"/>
                  </a:cubicBezTo>
                  <a:cubicBezTo>
                    <a:pt x="67" y="82"/>
                    <a:pt x="69" y="78"/>
                    <a:pt x="70" y="74"/>
                  </a:cubicBezTo>
                  <a:close/>
                  <a:moveTo>
                    <a:pt x="51" y="16"/>
                  </a:moveTo>
                  <a:cubicBezTo>
                    <a:pt x="47" y="16"/>
                    <a:pt x="43" y="18"/>
                    <a:pt x="40" y="21"/>
                  </a:cubicBezTo>
                  <a:cubicBezTo>
                    <a:pt x="37" y="23"/>
                    <a:pt x="36" y="27"/>
                    <a:pt x="36" y="32"/>
                  </a:cubicBezTo>
                  <a:cubicBezTo>
                    <a:pt x="36" y="36"/>
                    <a:pt x="37" y="40"/>
                    <a:pt x="40" y="43"/>
                  </a:cubicBezTo>
                  <a:cubicBezTo>
                    <a:pt x="43" y="45"/>
                    <a:pt x="47" y="47"/>
                    <a:pt x="51" y="47"/>
                  </a:cubicBezTo>
                  <a:cubicBezTo>
                    <a:pt x="55" y="47"/>
                    <a:pt x="59" y="45"/>
                    <a:pt x="62" y="43"/>
                  </a:cubicBezTo>
                  <a:cubicBezTo>
                    <a:pt x="65" y="40"/>
                    <a:pt x="67" y="36"/>
                    <a:pt x="67" y="32"/>
                  </a:cubicBezTo>
                  <a:cubicBezTo>
                    <a:pt x="67" y="27"/>
                    <a:pt x="65" y="23"/>
                    <a:pt x="62" y="21"/>
                  </a:cubicBezTo>
                  <a:cubicBezTo>
                    <a:pt x="59" y="18"/>
                    <a:pt x="55" y="16"/>
                    <a:pt x="51" y="16"/>
                  </a:cubicBezTo>
                  <a:close/>
                  <a:moveTo>
                    <a:pt x="56" y="27"/>
                  </a:moveTo>
                  <a:cubicBezTo>
                    <a:pt x="55" y="26"/>
                    <a:pt x="53" y="25"/>
                    <a:pt x="51" y="25"/>
                  </a:cubicBezTo>
                  <a:cubicBezTo>
                    <a:pt x="49" y="25"/>
                    <a:pt x="48" y="26"/>
                    <a:pt x="46" y="27"/>
                  </a:cubicBezTo>
                  <a:cubicBezTo>
                    <a:pt x="45" y="28"/>
                    <a:pt x="44" y="30"/>
                    <a:pt x="44" y="32"/>
                  </a:cubicBezTo>
                  <a:cubicBezTo>
                    <a:pt x="44" y="33"/>
                    <a:pt x="45" y="35"/>
                    <a:pt x="46" y="36"/>
                  </a:cubicBezTo>
                  <a:cubicBezTo>
                    <a:pt x="48" y="38"/>
                    <a:pt x="49" y="38"/>
                    <a:pt x="51" y="38"/>
                  </a:cubicBezTo>
                  <a:cubicBezTo>
                    <a:pt x="53" y="38"/>
                    <a:pt x="55" y="38"/>
                    <a:pt x="56" y="36"/>
                  </a:cubicBezTo>
                  <a:cubicBezTo>
                    <a:pt x="57" y="35"/>
                    <a:pt x="58" y="33"/>
                    <a:pt x="58" y="32"/>
                  </a:cubicBezTo>
                  <a:cubicBezTo>
                    <a:pt x="58" y="30"/>
                    <a:pt x="57" y="28"/>
                    <a:pt x="56" y="2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5" name="等腰三角形 74"/>
          <p:cNvSpPr/>
          <p:nvPr/>
        </p:nvSpPr>
        <p:spPr>
          <a:xfrm>
            <a:off x="1009365" y="1750405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6" name="等腰三角形 75"/>
          <p:cNvSpPr/>
          <p:nvPr/>
        </p:nvSpPr>
        <p:spPr>
          <a:xfrm>
            <a:off x="4589384" y="1137386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7" name="等腰三角形 76"/>
          <p:cNvSpPr/>
          <p:nvPr/>
        </p:nvSpPr>
        <p:spPr>
          <a:xfrm rot="3600000">
            <a:off x="1285097" y="2346663"/>
            <a:ext cx="710484" cy="61248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8" name="等腰三角形 77"/>
          <p:cNvSpPr/>
          <p:nvPr/>
        </p:nvSpPr>
        <p:spPr>
          <a:xfrm flipV="1">
            <a:off x="2622085" y="2607659"/>
            <a:ext cx="1651895" cy="1424047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9" name="等腰三角形 78"/>
          <p:cNvSpPr/>
          <p:nvPr/>
        </p:nvSpPr>
        <p:spPr>
          <a:xfrm>
            <a:off x="1385157" y="3173798"/>
            <a:ext cx="2041347" cy="1759781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0" name="等腰三角形 79"/>
          <p:cNvSpPr/>
          <p:nvPr/>
        </p:nvSpPr>
        <p:spPr>
          <a:xfrm>
            <a:off x="1029915" y="5017026"/>
            <a:ext cx="710484" cy="61248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1" name="等腰三角形 80"/>
          <p:cNvSpPr/>
          <p:nvPr/>
        </p:nvSpPr>
        <p:spPr>
          <a:xfrm>
            <a:off x="761850" y="3419366"/>
            <a:ext cx="710484" cy="61248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2" name="等腰三角形 81"/>
          <p:cNvSpPr/>
          <p:nvPr/>
        </p:nvSpPr>
        <p:spPr>
          <a:xfrm>
            <a:off x="1719916" y="1750068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3" name="等腰三角形 82"/>
          <p:cNvSpPr/>
          <p:nvPr/>
        </p:nvSpPr>
        <p:spPr>
          <a:xfrm>
            <a:off x="1412472" y="1024456"/>
            <a:ext cx="710484" cy="612486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4" name="等腰三角形 83"/>
          <p:cNvSpPr/>
          <p:nvPr/>
        </p:nvSpPr>
        <p:spPr>
          <a:xfrm rot="3600000">
            <a:off x="1949962" y="828391"/>
            <a:ext cx="710484" cy="61248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5" name="等腰三角形 84"/>
          <p:cNvSpPr/>
          <p:nvPr/>
        </p:nvSpPr>
        <p:spPr>
          <a:xfrm rot="3600000">
            <a:off x="4676899" y="1848588"/>
            <a:ext cx="710484" cy="61248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6" name="等腰三角形 85"/>
          <p:cNvSpPr/>
          <p:nvPr/>
        </p:nvSpPr>
        <p:spPr>
          <a:xfrm rot="3600000">
            <a:off x="889573" y="3987767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7" name="等腰三角形 86"/>
          <p:cNvSpPr/>
          <p:nvPr/>
        </p:nvSpPr>
        <p:spPr>
          <a:xfrm>
            <a:off x="3426449" y="3174656"/>
            <a:ext cx="1873250" cy="1758950"/>
          </a:xfrm>
          <a:prstGeom prst="triangl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88" name="等腰三角形 87"/>
          <p:cNvSpPr/>
          <p:nvPr/>
        </p:nvSpPr>
        <p:spPr>
          <a:xfrm>
            <a:off x="2916564" y="5016620"/>
            <a:ext cx="710484" cy="612486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flipV="1">
            <a:off x="3996064" y="5542152"/>
            <a:ext cx="710484" cy="612486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0" name="等腰三角形 89"/>
          <p:cNvSpPr/>
          <p:nvPr/>
        </p:nvSpPr>
        <p:spPr>
          <a:xfrm rot="3600000">
            <a:off x="1317131" y="3264838"/>
            <a:ext cx="710484" cy="612486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1" name="等腰三角形 90"/>
          <p:cNvSpPr/>
          <p:nvPr/>
        </p:nvSpPr>
        <p:spPr>
          <a:xfrm rot="3600000">
            <a:off x="1837211" y="4845092"/>
            <a:ext cx="1213111" cy="1045785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2" name="等腰三角形 91"/>
          <p:cNvSpPr/>
          <p:nvPr/>
        </p:nvSpPr>
        <p:spPr>
          <a:xfrm>
            <a:off x="4589093" y="5541912"/>
            <a:ext cx="710484" cy="61248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3" name="等腰三角形 92"/>
          <p:cNvSpPr/>
          <p:nvPr/>
        </p:nvSpPr>
        <p:spPr>
          <a:xfrm>
            <a:off x="2562214" y="1025181"/>
            <a:ext cx="1711960" cy="1469390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6" name="文本框 67"/>
          <p:cNvSpPr txBox="1"/>
          <p:nvPr/>
        </p:nvSpPr>
        <p:spPr>
          <a:xfrm>
            <a:off x="1687819" y="4210976"/>
            <a:ext cx="13646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  <a:p>
            <a:endParaRPr lang="zh-CN" altLang="en-US" sz="2000" b="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6135508" y="515424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2935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用户群分析</a:t>
            </a:r>
            <a:endParaRPr lang="zh-CN" altLang="en-US" sz="2935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334856" y="570216"/>
            <a:ext cx="263341" cy="395013"/>
            <a:chOff x="5284519" y="1508166"/>
            <a:chExt cx="213756" cy="42751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 w="19050">
              <a:solidFill>
                <a:schemeClr val="bg1"/>
              </a:solidFill>
              <a:headEnd type="oval" w="med" len="med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2117570" y="1347063"/>
            <a:ext cx="723061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一、用户群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首先，两款直播软件的用户可以分为两类：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1.</a:t>
            </a:r>
            <a:r>
              <a:rPr lang="zh-CN" altLang="en-US" dirty="0" smtClean="0">
                <a:solidFill>
                  <a:schemeClr val="bg1"/>
                </a:solidFill>
              </a:rPr>
              <a:t>观众：可分为秀场观众、游戏观众。（市场主要面对对象）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2.</a:t>
            </a:r>
            <a:r>
              <a:rPr lang="zh-CN" altLang="en-US" dirty="0" smtClean="0">
                <a:solidFill>
                  <a:schemeClr val="bg1"/>
                </a:solidFill>
              </a:rPr>
              <a:t>主播：可分为明星主播、普通主播。（只分析需求，不进行对比）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气流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>
          <a:defRPr lang="en-US" altLang="zh-CN" sz="2400" dirty="0">
            <a:solidFill>
              <a:schemeClr val="bg1"/>
            </a:solidFill>
            <a:sym typeface="微软雅黑" panose="020B0503020204020204" pitchFamily="34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</TotalTime>
  <Words>5656</Words>
  <Application>Microsoft Office PowerPoint</Application>
  <PresentationFormat>自定义</PresentationFormat>
  <Paragraphs>329</Paragraphs>
  <Slides>40</Slides>
  <Notes>40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木心</cp:lastModifiedBy>
  <cp:revision>782</cp:revision>
  <dcterms:created xsi:type="dcterms:W3CDTF">2014-06-18T03:33:00Z</dcterms:created>
  <dcterms:modified xsi:type="dcterms:W3CDTF">2018-03-07T09:37:18Z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